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49"/>
  </p:notesMasterIdLst>
  <p:sldIdLst>
    <p:sldId id="257" r:id="rId2"/>
    <p:sldId id="506" r:id="rId3"/>
    <p:sldId id="275" r:id="rId4"/>
    <p:sldId id="347" r:id="rId5"/>
    <p:sldId id="391" r:id="rId6"/>
    <p:sldId id="509" r:id="rId7"/>
    <p:sldId id="526" r:id="rId8"/>
    <p:sldId id="260" r:id="rId9"/>
    <p:sldId id="507" r:id="rId10"/>
    <p:sldId id="447" r:id="rId11"/>
    <p:sldId id="394" r:id="rId12"/>
    <p:sldId id="448" r:id="rId13"/>
    <p:sldId id="449" r:id="rId14"/>
    <p:sldId id="302" r:id="rId15"/>
    <p:sldId id="350" r:id="rId16"/>
    <p:sldId id="450" r:id="rId17"/>
    <p:sldId id="334" r:id="rId18"/>
    <p:sldId id="342" r:id="rId19"/>
    <p:sldId id="428" r:id="rId20"/>
    <p:sldId id="408" r:id="rId21"/>
    <p:sldId id="407" r:id="rId22"/>
    <p:sldId id="315" r:id="rId23"/>
    <p:sldId id="380" r:id="rId24"/>
    <p:sldId id="513" r:id="rId25"/>
    <p:sldId id="503" r:id="rId26"/>
    <p:sldId id="336" r:id="rId27"/>
    <p:sldId id="382" r:id="rId28"/>
    <p:sldId id="295" r:id="rId29"/>
    <p:sldId id="516" r:id="rId30"/>
    <p:sldId id="533" r:id="rId31"/>
    <p:sldId id="384" r:id="rId32"/>
    <p:sldId id="386" r:id="rId33"/>
    <p:sldId id="304" r:id="rId34"/>
    <p:sldId id="311" r:id="rId35"/>
    <p:sldId id="444" r:id="rId36"/>
    <p:sldId id="434" r:id="rId37"/>
    <p:sldId id="433" r:id="rId38"/>
    <p:sldId id="409" r:id="rId39"/>
    <p:sldId id="406" r:id="rId40"/>
    <p:sldId id="495" r:id="rId41"/>
    <p:sldId id="537" r:id="rId42"/>
    <p:sldId id="308" r:id="rId43"/>
    <p:sldId id="361" r:id="rId44"/>
    <p:sldId id="327" r:id="rId45"/>
    <p:sldId id="286" r:id="rId46"/>
    <p:sldId id="538" r:id="rId47"/>
    <p:sldId id="346"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5137"/>
    <a:srgbClr val="5E8058"/>
    <a:srgbClr val="BDA066"/>
    <a:srgbClr val="A49669"/>
    <a:srgbClr val="C3A773"/>
    <a:srgbClr val="C2A7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865" autoAdjust="0"/>
    <p:restoredTop sz="94660"/>
  </p:normalViewPr>
  <p:slideViewPr>
    <p:cSldViewPr snapToGrid="0">
      <p:cViewPr varScale="1">
        <p:scale>
          <a:sx n="91" d="100"/>
          <a:sy n="91" d="100"/>
        </p:scale>
        <p:origin x="21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hyperlink" Target="livingmaths.com" TargetMode="External"/><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hyperlink" Target="http://skypeascientist.com/" TargetMode="External"/><Relationship Id="rId1" Type="http://schemas.openxmlformats.org/officeDocument/2006/relationships/hyperlink" Target="exploringbytheseat.com" TargetMode="Externa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hyperlink" Target="discoveryeducation.com/featured-programs" TargetMode="External"/><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hyperlink" Target="https://encounteredu.com/" TargetMode="External"/><Relationship Id="rId9" Type="http://schemas.openxmlformats.org/officeDocument/2006/relationships/image" Target="../media/image36.svg"/><Relationship Id="rId14" Type="http://schemas.openxmlformats.org/officeDocument/2006/relationships/image" Target="../media/image4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1.png"/><Relationship Id="rId3" Type="http://schemas.openxmlformats.org/officeDocument/2006/relationships/hyperlink" Target="exploringbytheseat.com" TargetMode="External"/><Relationship Id="rId7" Type="http://schemas.openxmlformats.org/officeDocument/2006/relationships/image" Target="../media/image37.png"/><Relationship Id="rId12" Type="http://schemas.openxmlformats.org/officeDocument/2006/relationships/hyperlink" Target="livingmaths.com" TargetMode="External"/><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hyperlink" Target="http://skypeascientist.com/" TargetMode="External"/><Relationship Id="rId11" Type="http://schemas.openxmlformats.org/officeDocument/2006/relationships/image" Target="../media/image40.svg"/><Relationship Id="rId5" Type="http://schemas.openxmlformats.org/officeDocument/2006/relationships/image" Target="../media/image36.svg"/><Relationship Id="rId15" Type="http://schemas.openxmlformats.org/officeDocument/2006/relationships/hyperlink" Target="discoveryeducation.com/featured-programs" TargetMode="External"/><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hyperlink" Target="https://encounteredu.com/" TargetMode="External"/><Relationship Id="rId1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BCD14B-6D53-4C2E-A4DA-5F90D9C43F51}"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B3389419-A5B3-404E-9524-F9318AD1ACE9}">
      <dgm:prSet/>
      <dgm:spPr/>
      <dgm:t>
        <a:bodyPr/>
        <a:lstStyle/>
        <a:p>
          <a:pPr>
            <a:lnSpc>
              <a:spcPct val="100000"/>
            </a:lnSpc>
          </a:pPr>
          <a:r>
            <a:rPr lang="en-US" dirty="0"/>
            <a:t>Exploring by the Seat of Your Pants: </a:t>
          </a:r>
          <a:r>
            <a:rPr lang="en-US" dirty="0">
              <a:hlinkClick xmlns:r="http://schemas.openxmlformats.org/officeDocument/2006/relationships" r:id="rId1"/>
            </a:rPr>
            <a:t>exploringbytheseat.com</a:t>
          </a:r>
          <a:endParaRPr lang="en-US" dirty="0"/>
        </a:p>
      </dgm:t>
    </dgm:pt>
    <dgm:pt modelId="{A8BAF3A2-F456-4B07-B2D4-D73F65A22B47}" type="parTrans" cxnId="{DD07CBB2-39FF-402E-B35E-B565579B2279}">
      <dgm:prSet/>
      <dgm:spPr/>
      <dgm:t>
        <a:bodyPr/>
        <a:lstStyle/>
        <a:p>
          <a:endParaRPr lang="en-US"/>
        </a:p>
      </dgm:t>
    </dgm:pt>
    <dgm:pt modelId="{3A608AA7-7BC5-4F1F-B038-A4F8F2D7200F}" type="sibTrans" cxnId="{DD07CBB2-39FF-402E-B35E-B565579B2279}">
      <dgm:prSet/>
      <dgm:spPr/>
      <dgm:t>
        <a:bodyPr/>
        <a:lstStyle/>
        <a:p>
          <a:endParaRPr lang="en-US"/>
        </a:p>
      </dgm:t>
    </dgm:pt>
    <dgm:pt modelId="{3C8EB114-9A77-40DC-8C67-E1F3017F17F9}">
      <dgm:prSet/>
      <dgm:spPr/>
      <dgm:t>
        <a:bodyPr/>
        <a:lstStyle/>
        <a:p>
          <a:pPr>
            <a:lnSpc>
              <a:spcPct val="100000"/>
            </a:lnSpc>
          </a:pPr>
          <a:r>
            <a:rPr lang="en-US"/>
            <a:t>SkypeAScientist: </a:t>
          </a:r>
          <a:r>
            <a:rPr lang="en-US">
              <a:hlinkClick xmlns:r="http://schemas.openxmlformats.org/officeDocument/2006/relationships" r:id="rId2"/>
            </a:rPr>
            <a:t>skypeascientist.com </a:t>
          </a:r>
          <a:endParaRPr lang="en-US"/>
        </a:p>
      </dgm:t>
    </dgm:pt>
    <dgm:pt modelId="{CDB56A56-53A4-4123-BBA0-F7C45B67644B}" type="parTrans" cxnId="{57963368-3D42-42E8-A174-C39B9EB7A763}">
      <dgm:prSet/>
      <dgm:spPr/>
      <dgm:t>
        <a:bodyPr/>
        <a:lstStyle/>
        <a:p>
          <a:endParaRPr lang="en-US"/>
        </a:p>
      </dgm:t>
    </dgm:pt>
    <dgm:pt modelId="{F0ADE706-3DBA-488F-9AE6-B6F64BF529BA}" type="sibTrans" cxnId="{57963368-3D42-42E8-A174-C39B9EB7A763}">
      <dgm:prSet/>
      <dgm:spPr/>
      <dgm:t>
        <a:bodyPr/>
        <a:lstStyle/>
        <a:p>
          <a:endParaRPr lang="en-US"/>
        </a:p>
      </dgm:t>
    </dgm:pt>
    <dgm:pt modelId="{3E2E5CD5-5D36-4B5D-BD3B-334B23DE368A}">
      <dgm:prSet/>
      <dgm:spPr/>
      <dgm:t>
        <a:bodyPr/>
        <a:lstStyle/>
        <a:p>
          <a:pPr>
            <a:lnSpc>
              <a:spcPct val="100000"/>
            </a:lnSpc>
          </a:pPr>
          <a:r>
            <a:rPr lang="en-US"/>
            <a:t>LivingMaths: </a:t>
          </a:r>
          <a:r>
            <a:rPr lang="en-US">
              <a:hlinkClick xmlns:r="http://schemas.openxmlformats.org/officeDocument/2006/relationships" r:id="rId3"/>
            </a:rPr>
            <a:t>livingmaths.com</a:t>
          </a:r>
          <a:endParaRPr lang="en-US"/>
        </a:p>
      </dgm:t>
    </dgm:pt>
    <dgm:pt modelId="{3D0B9BC6-4311-4BFC-9E54-98AEF99C2472}" type="parTrans" cxnId="{54C9239A-26E0-4400-AC1D-BFC4DE583A67}">
      <dgm:prSet/>
      <dgm:spPr/>
      <dgm:t>
        <a:bodyPr/>
        <a:lstStyle/>
        <a:p>
          <a:endParaRPr lang="en-US"/>
        </a:p>
      </dgm:t>
    </dgm:pt>
    <dgm:pt modelId="{DEA60BC3-07D3-46BC-894B-3A5832981A98}" type="sibTrans" cxnId="{54C9239A-26E0-4400-AC1D-BFC4DE583A67}">
      <dgm:prSet/>
      <dgm:spPr/>
      <dgm:t>
        <a:bodyPr/>
        <a:lstStyle/>
        <a:p>
          <a:endParaRPr lang="en-US"/>
        </a:p>
      </dgm:t>
    </dgm:pt>
    <dgm:pt modelId="{4B757DDD-0971-403D-99A6-AC48DBFB6B4B}">
      <dgm:prSet/>
      <dgm:spPr/>
      <dgm:t>
        <a:bodyPr/>
        <a:lstStyle/>
        <a:p>
          <a:pPr>
            <a:lnSpc>
              <a:spcPct val="100000"/>
            </a:lnSpc>
          </a:pPr>
          <a:r>
            <a:rPr lang="en-US"/>
            <a:t>Encounter EDU: </a:t>
          </a:r>
          <a:r>
            <a:rPr lang="en-US">
              <a:hlinkClick xmlns:r="http://schemas.openxmlformats.org/officeDocument/2006/relationships" r:id="rId4"/>
            </a:rPr>
            <a:t>encounteredu.com</a:t>
          </a:r>
          <a:endParaRPr lang="en-US"/>
        </a:p>
      </dgm:t>
    </dgm:pt>
    <dgm:pt modelId="{609D6E0A-6BCE-4072-A547-5052CD9EA97C}" type="parTrans" cxnId="{79A39CFB-6445-412F-ADAE-8A662EA7F85A}">
      <dgm:prSet/>
      <dgm:spPr/>
      <dgm:t>
        <a:bodyPr/>
        <a:lstStyle/>
        <a:p>
          <a:endParaRPr lang="en-US"/>
        </a:p>
      </dgm:t>
    </dgm:pt>
    <dgm:pt modelId="{5E840927-CDA7-4DF5-933E-BAFE35DC4A6A}" type="sibTrans" cxnId="{79A39CFB-6445-412F-ADAE-8A662EA7F85A}">
      <dgm:prSet/>
      <dgm:spPr/>
      <dgm:t>
        <a:bodyPr/>
        <a:lstStyle/>
        <a:p>
          <a:endParaRPr lang="en-US"/>
        </a:p>
      </dgm:t>
    </dgm:pt>
    <dgm:pt modelId="{A32DA4D6-2914-47AD-B771-FD1626A027EF}">
      <dgm:prSet/>
      <dgm:spPr/>
      <dgm:t>
        <a:bodyPr/>
        <a:lstStyle/>
        <a:p>
          <a:pPr>
            <a:lnSpc>
              <a:spcPct val="100000"/>
            </a:lnSpc>
          </a:pPr>
          <a:r>
            <a:rPr lang="en-US" dirty="0"/>
            <a:t>Discovery Education: </a:t>
          </a:r>
          <a:r>
            <a:rPr lang="en-US" dirty="0">
              <a:hlinkClick xmlns:r="http://schemas.openxmlformats.org/officeDocument/2006/relationships" r:id="rId5"/>
            </a:rPr>
            <a:t>discoveryeducation.com/featured-programs</a:t>
          </a:r>
          <a:endParaRPr lang="en-US" dirty="0"/>
        </a:p>
      </dgm:t>
    </dgm:pt>
    <dgm:pt modelId="{07C3F983-17DA-45E1-B15C-CD58E37A87A8}" type="sibTrans" cxnId="{F712EDD8-810F-4C32-861C-8097FE42D421}">
      <dgm:prSet/>
      <dgm:spPr/>
      <dgm:t>
        <a:bodyPr/>
        <a:lstStyle/>
        <a:p>
          <a:endParaRPr lang="en-US"/>
        </a:p>
      </dgm:t>
    </dgm:pt>
    <dgm:pt modelId="{807C26E6-A948-42DA-BFEE-6480C457239B}" type="parTrans" cxnId="{F712EDD8-810F-4C32-861C-8097FE42D421}">
      <dgm:prSet/>
      <dgm:spPr/>
      <dgm:t>
        <a:bodyPr/>
        <a:lstStyle/>
        <a:p>
          <a:endParaRPr lang="en-US"/>
        </a:p>
      </dgm:t>
    </dgm:pt>
    <dgm:pt modelId="{F76A72DF-FBA6-408E-9E00-672099EC4137}" type="pres">
      <dgm:prSet presAssocID="{C4BCD14B-6D53-4C2E-A4DA-5F90D9C43F51}" presName="root" presStyleCnt="0">
        <dgm:presLayoutVars>
          <dgm:dir/>
          <dgm:resizeHandles val="exact"/>
        </dgm:presLayoutVars>
      </dgm:prSet>
      <dgm:spPr/>
    </dgm:pt>
    <dgm:pt modelId="{7721AB8E-AF2E-4839-B286-0C04282246D4}" type="pres">
      <dgm:prSet presAssocID="{B3389419-A5B3-404E-9524-F9318AD1ACE9}" presName="compNode" presStyleCnt="0"/>
      <dgm:spPr/>
    </dgm:pt>
    <dgm:pt modelId="{1F8FA830-A9D2-49AC-8931-8D841AEA411C}" type="pres">
      <dgm:prSet presAssocID="{B3389419-A5B3-404E-9524-F9318AD1ACE9}" presName="bgRect" presStyleLbl="bgShp" presStyleIdx="0" presStyleCnt="5"/>
      <dgm:spPr/>
    </dgm:pt>
    <dgm:pt modelId="{9B051092-A1CF-4ADF-84C4-8589D64D0E5C}" type="pres">
      <dgm:prSet presAssocID="{B3389419-A5B3-404E-9524-F9318AD1ACE9}" presName="iconRect" presStyleLbl="node1" presStyleIdx="0"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Pants"/>
        </a:ext>
      </dgm:extLst>
    </dgm:pt>
    <dgm:pt modelId="{E3D8B449-B5C5-4304-BE9E-C68E486956AA}" type="pres">
      <dgm:prSet presAssocID="{B3389419-A5B3-404E-9524-F9318AD1ACE9}" presName="spaceRect" presStyleCnt="0"/>
      <dgm:spPr/>
    </dgm:pt>
    <dgm:pt modelId="{96427150-DB08-4D96-A421-791E4E680988}" type="pres">
      <dgm:prSet presAssocID="{B3389419-A5B3-404E-9524-F9318AD1ACE9}" presName="parTx" presStyleLbl="revTx" presStyleIdx="0" presStyleCnt="5">
        <dgm:presLayoutVars>
          <dgm:chMax val="0"/>
          <dgm:chPref val="0"/>
        </dgm:presLayoutVars>
      </dgm:prSet>
      <dgm:spPr/>
    </dgm:pt>
    <dgm:pt modelId="{BCE9F85C-AECE-457A-BBC9-8D5AB4FC042F}" type="pres">
      <dgm:prSet presAssocID="{3A608AA7-7BC5-4F1F-B038-A4F8F2D7200F}" presName="sibTrans" presStyleCnt="0"/>
      <dgm:spPr/>
    </dgm:pt>
    <dgm:pt modelId="{18BF8B5F-3DB8-4D1C-B678-65D65078D91C}" type="pres">
      <dgm:prSet presAssocID="{3C8EB114-9A77-40DC-8C67-E1F3017F17F9}" presName="compNode" presStyleCnt="0"/>
      <dgm:spPr/>
    </dgm:pt>
    <dgm:pt modelId="{FFE849BD-FFAE-4AEC-BDBF-64D4B45F6D7A}" type="pres">
      <dgm:prSet presAssocID="{3C8EB114-9A77-40DC-8C67-E1F3017F17F9}" presName="bgRect" presStyleLbl="bgShp" presStyleIdx="1" presStyleCnt="5"/>
      <dgm:spPr/>
    </dgm:pt>
    <dgm:pt modelId="{E1338FAD-948F-4B91-8D51-F61F377ECE3C}" type="pres">
      <dgm:prSet presAssocID="{3C8EB114-9A77-40DC-8C67-E1F3017F17F9}" presName="iconRect" presStyleLbl="node1" presStyleIdx="1"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Wind Chime"/>
        </a:ext>
      </dgm:extLst>
    </dgm:pt>
    <dgm:pt modelId="{4578169E-135E-4535-AD28-17271274A746}" type="pres">
      <dgm:prSet presAssocID="{3C8EB114-9A77-40DC-8C67-E1F3017F17F9}" presName="spaceRect" presStyleCnt="0"/>
      <dgm:spPr/>
    </dgm:pt>
    <dgm:pt modelId="{E3544EDC-0462-4E2A-992A-C474DC79B2BA}" type="pres">
      <dgm:prSet presAssocID="{3C8EB114-9A77-40DC-8C67-E1F3017F17F9}" presName="parTx" presStyleLbl="revTx" presStyleIdx="1" presStyleCnt="5">
        <dgm:presLayoutVars>
          <dgm:chMax val="0"/>
          <dgm:chPref val="0"/>
        </dgm:presLayoutVars>
      </dgm:prSet>
      <dgm:spPr/>
    </dgm:pt>
    <dgm:pt modelId="{825DC842-CA8C-4A3A-B8B1-3222C2E4A273}" type="pres">
      <dgm:prSet presAssocID="{F0ADE706-3DBA-488F-9AE6-B6F64BF529BA}" presName="sibTrans" presStyleCnt="0"/>
      <dgm:spPr/>
    </dgm:pt>
    <dgm:pt modelId="{6F61CF71-3108-4206-8E08-C85BE33B1CD4}" type="pres">
      <dgm:prSet presAssocID="{4B757DDD-0971-403D-99A6-AC48DBFB6B4B}" presName="compNode" presStyleCnt="0"/>
      <dgm:spPr/>
    </dgm:pt>
    <dgm:pt modelId="{D1717753-4A78-4AEE-AB6F-BA1E936978E9}" type="pres">
      <dgm:prSet presAssocID="{4B757DDD-0971-403D-99A6-AC48DBFB6B4B}" presName="bgRect" presStyleLbl="bgShp" presStyleIdx="2" presStyleCnt="5"/>
      <dgm:spPr/>
    </dgm:pt>
    <dgm:pt modelId="{6AED9C52-5DD5-4A68-8602-6BBD56B5A7AF}" type="pres">
      <dgm:prSet presAssocID="{4B757DDD-0971-403D-99A6-AC48DBFB6B4B}" presName="iconRect" presStyleLbl="node1" presStyleIdx="2"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Map with pin"/>
        </a:ext>
      </dgm:extLst>
    </dgm:pt>
    <dgm:pt modelId="{05CF9704-A2E3-4A43-AE3C-B9F07CE12733}" type="pres">
      <dgm:prSet presAssocID="{4B757DDD-0971-403D-99A6-AC48DBFB6B4B}" presName="spaceRect" presStyleCnt="0"/>
      <dgm:spPr/>
    </dgm:pt>
    <dgm:pt modelId="{4AE52D5B-48FE-4FF0-920D-A1C112382956}" type="pres">
      <dgm:prSet presAssocID="{4B757DDD-0971-403D-99A6-AC48DBFB6B4B}" presName="parTx" presStyleLbl="revTx" presStyleIdx="2" presStyleCnt="5">
        <dgm:presLayoutVars>
          <dgm:chMax val="0"/>
          <dgm:chPref val="0"/>
        </dgm:presLayoutVars>
      </dgm:prSet>
      <dgm:spPr/>
    </dgm:pt>
    <dgm:pt modelId="{2D2BAA9C-77EE-504E-A634-86A2E6EB3744}" type="pres">
      <dgm:prSet presAssocID="{5E840927-CDA7-4DF5-933E-BAFE35DC4A6A}" presName="sibTrans" presStyleCnt="0"/>
      <dgm:spPr/>
    </dgm:pt>
    <dgm:pt modelId="{09D3C08A-111A-4CCE-8A72-1766EA25D8B0}" type="pres">
      <dgm:prSet presAssocID="{3E2E5CD5-5D36-4B5D-BD3B-334B23DE368A}" presName="compNode" presStyleCnt="0"/>
      <dgm:spPr/>
    </dgm:pt>
    <dgm:pt modelId="{0A219ABC-6BF0-4D84-85BF-53EB643832E2}" type="pres">
      <dgm:prSet presAssocID="{3E2E5CD5-5D36-4B5D-BD3B-334B23DE368A}" presName="bgRect" presStyleLbl="bgShp" presStyleIdx="3" presStyleCnt="5"/>
      <dgm:spPr/>
    </dgm:pt>
    <dgm:pt modelId="{4B589114-86BF-45DC-8831-0C53A0731A82}" type="pres">
      <dgm:prSet presAssocID="{3E2E5CD5-5D36-4B5D-BD3B-334B23DE368A}" presName="iconRect" presStyleLbl="node1" presStyleIdx="3" presStyleCnt="5"/>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Marker"/>
        </a:ext>
      </dgm:extLst>
    </dgm:pt>
    <dgm:pt modelId="{3E30E466-8028-4A7D-A525-D867EE425F55}" type="pres">
      <dgm:prSet presAssocID="{3E2E5CD5-5D36-4B5D-BD3B-334B23DE368A}" presName="spaceRect" presStyleCnt="0"/>
      <dgm:spPr/>
    </dgm:pt>
    <dgm:pt modelId="{CCCF8620-2B3E-44A5-BF84-EECCD4D6151B}" type="pres">
      <dgm:prSet presAssocID="{3E2E5CD5-5D36-4B5D-BD3B-334B23DE368A}" presName="parTx" presStyleLbl="revTx" presStyleIdx="3" presStyleCnt="5">
        <dgm:presLayoutVars>
          <dgm:chMax val="0"/>
          <dgm:chPref val="0"/>
        </dgm:presLayoutVars>
      </dgm:prSet>
      <dgm:spPr/>
    </dgm:pt>
    <dgm:pt modelId="{23B0517E-F820-4CA4-ADB2-26389581D194}" type="pres">
      <dgm:prSet presAssocID="{DEA60BC3-07D3-46BC-894B-3A5832981A98}" presName="sibTrans" presStyleCnt="0"/>
      <dgm:spPr/>
    </dgm:pt>
    <dgm:pt modelId="{88DBAEB6-4EC4-44A8-9521-E926A5CF96F2}" type="pres">
      <dgm:prSet presAssocID="{A32DA4D6-2914-47AD-B771-FD1626A027EF}" presName="compNode" presStyleCnt="0"/>
      <dgm:spPr/>
    </dgm:pt>
    <dgm:pt modelId="{762AD52D-18B9-4A8D-924D-199421F6AC88}" type="pres">
      <dgm:prSet presAssocID="{A32DA4D6-2914-47AD-B771-FD1626A027EF}" presName="bgRect" presStyleLbl="bgShp" presStyleIdx="4" presStyleCnt="5"/>
      <dgm:spPr/>
    </dgm:pt>
    <dgm:pt modelId="{797B692E-850E-41FD-A97D-E1CCF44D8B9F}" type="pres">
      <dgm:prSet presAssocID="{A32DA4D6-2914-47AD-B771-FD1626A027EF}" presName="iconRect" presStyleLbl="node1" presStyleIdx="4" presStyleCnt="5"/>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Books"/>
        </a:ext>
      </dgm:extLst>
    </dgm:pt>
    <dgm:pt modelId="{4A023014-B44B-4A7F-BF99-2ED135414DB8}" type="pres">
      <dgm:prSet presAssocID="{A32DA4D6-2914-47AD-B771-FD1626A027EF}" presName="spaceRect" presStyleCnt="0"/>
      <dgm:spPr/>
    </dgm:pt>
    <dgm:pt modelId="{13E2EA44-843B-45C2-9914-B9ECD9B6EAFE}" type="pres">
      <dgm:prSet presAssocID="{A32DA4D6-2914-47AD-B771-FD1626A027EF}" presName="parTx" presStyleLbl="revTx" presStyleIdx="4" presStyleCnt="5">
        <dgm:presLayoutVars>
          <dgm:chMax val="0"/>
          <dgm:chPref val="0"/>
        </dgm:presLayoutVars>
      </dgm:prSet>
      <dgm:spPr/>
    </dgm:pt>
  </dgm:ptLst>
  <dgm:cxnLst>
    <dgm:cxn modelId="{E4186E0B-892B-C84B-8F1A-D6B2C1A9FF1B}" type="presOf" srcId="{B3389419-A5B3-404E-9524-F9318AD1ACE9}" destId="{96427150-DB08-4D96-A421-791E4E680988}" srcOrd="0" destOrd="0" presId="urn:microsoft.com/office/officeart/2018/2/layout/IconVerticalSolidList"/>
    <dgm:cxn modelId="{45ADD461-2B8C-E340-B7AF-12E848AE3226}" type="presOf" srcId="{C4BCD14B-6D53-4C2E-A4DA-5F90D9C43F51}" destId="{F76A72DF-FBA6-408E-9E00-672099EC4137}" srcOrd="0" destOrd="0" presId="urn:microsoft.com/office/officeart/2018/2/layout/IconVerticalSolidList"/>
    <dgm:cxn modelId="{57963368-3D42-42E8-A174-C39B9EB7A763}" srcId="{C4BCD14B-6D53-4C2E-A4DA-5F90D9C43F51}" destId="{3C8EB114-9A77-40DC-8C67-E1F3017F17F9}" srcOrd="1" destOrd="0" parTransId="{CDB56A56-53A4-4123-BBA0-F7C45B67644B}" sibTransId="{F0ADE706-3DBA-488F-9AE6-B6F64BF529BA}"/>
    <dgm:cxn modelId="{07A07F7F-2BE8-BF44-9F01-345B3B069D0A}" type="presOf" srcId="{4B757DDD-0971-403D-99A6-AC48DBFB6B4B}" destId="{4AE52D5B-48FE-4FF0-920D-A1C112382956}" srcOrd="0" destOrd="0" presId="urn:microsoft.com/office/officeart/2018/2/layout/IconVerticalSolidList"/>
    <dgm:cxn modelId="{DCD2FB8A-2802-9041-9F91-115475D3C258}" type="presOf" srcId="{3E2E5CD5-5D36-4B5D-BD3B-334B23DE368A}" destId="{CCCF8620-2B3E-44A5-BF84-EECCD4D6151B}" srcOrd="0" destOrd="0" presId="urn:microsoft.com/office/officeart/2018/2/layout/IconVerticalSolidList"/>
    <dgm:cxn modelId="{54C9239A-26E0-4400-AC1D-BFC4DE583A67}" srcId="{C4BCD14B-6D53-4C2E-A4DA-5F90D9C43F51}" destId="{3E2E5CD5-5D36-4B5D-BD3B-334B23DE368A}" srcOrd="3" destOrd="0" parTransId="{3D0B9BC6-4311-4BFC-9E54-98AEF99C2472}" sibTransId="{DEA60BC3-07D3-46BC-894B-3A5832981A98}"/>
    <dgm:cxn modelId="{476195B0-C2AF-4F4F-B219-61F68E128397}" type="presOf" srcId="{A32DA4D6-2914-47AD-B771-FD1626A027EF}" destId="{13E2EA44-843B-45C2-9914-B9ECD9B6EAFE}" srcOrd="0" destOrd="0" presId="urn:microsoft.com/office/officeart/2018/2/layout/IconVerticalSolidList"/>
    <dgm:cxn modelId="{DD07CBB2-39FF-402E-B35E-B565579B2279}" srcId="{C4BCD14B-6D53-4C2E-A4DA-5F90D9C43F51}" destId="{B3389419-A5B3-404E-9524-F9318AD1ACE9}" srcOrd="0" destOrd="0" parTransId="{A8BAF3A2-F456-4B07-B2D4-D73F65A22B47}" sibTransId="{3A608AA7-7BC5-4F1F-B038-A4F8F2D7200F}"/>
    <dgm:cxn modelId="{F712EDD8-810F-4C32-861C-8097FE42D421}" srcId="{C4BCD14B-6D53-4C2E-A4DA-5F90D9C43F51}" destId="{A32DA4D6-2914-47AD-B771-FD1626A027EF}" srcOrd="4" destOrd="0" parTransId="{807C26E6-A948-42DA-BFEE-6480C457239B}" sibTransId="{07C3F983-17DA-45E1-B15C-CD58E37A87A8}"/>
    <dgm:cxn modelId="{E2D05DE7-181D-3E48-900B-99A6E3FD6572}" type="presOf" srcId="{3C8EB114-9A77-40DC-8C67-E1F3017F17F9}" destId="{E3544EDC-0462-4E2A-992A-C474DC79B2BA}" srcOrd="0" destOrd="0" presId="urn:microsoft.com/office/officeart/2018/2/layout/IconVerticalSolidList"/>
    <dgm:cxn modelId="{79A39CFB-6445-412F-ADAE-8A662EA7F85A}" srcId="{C4BCD14B-6D53-4C2E-A4DA-5F90D9C43F51}" destId="{4B757DDD-0971-403D-99A6-AC48DBFB6B4B}" srcOrd="2" destOrd="0" parTransId="{609D6E0A-6BCE-4072-A547-5052CD9EA97C}" sibTransId="{5E840927-CDA7-4DF5-933E-BAFE35DC4A6A}"/>
    <dgm:cxn modelId="{D697BFA6-C0BE-8A48-BF24-C08CDD9B5E31}" type="presParOf" srcId="{F76A72DF-FBA6-408E-9E00-672099EC4137}" destId="{7721AB8E-AF2E-4839-B286-0C04282246D4}" srcOrd="0" destOrd="0" presId="urn:microsoft.com/office/officeart/2018/2/layout/IconVerticalSolidList"/>
    <dgm:cxn modelId="{98DABCA5-CD40-0347-BC73-90F123C264F9}" type="presParOf" srcId="{7721AB8E-AF2E-4839-B286-0C04282246D4}" destId="{1F8FA830-A9D2-49AC-8931-8D841AEA411C}" srcOrd="0" destOrd="0" presId="urn:microsoft.com/office/officeart/2018/2/layout/IconVerticalSolidList"/>
    <dgm:cxn modelId="{4596B498-72DE-574E-A7B3-DEC6FDA6F927}" type="presParOf" srcId="{7721AB8E-AF2E-4839-B286-0C04282246D4}" destId="{9B051092-A1CF-4ADF-84C4-8589D64D0E5C}" srcOrd="1" destOrd="0" presId="urn:microsoft.com/office/officeart/2018/2/layout/IconVerticalSolidList"/>
    <dgm:cxn modelId="{EC64A1FC-DF27-A946-A9F3-D433A45DE6CD}" type="presParOf" srcId="{7721AB8E-AF2E-4839-B286-0C04282246D4}" destId="{E3D8B449-B5C5-4304-BE9E-C68E486956AA}" srcOrd="2" destOrd="0" presId="urn:microsoft.com/office/officeart/2018/2/layout/IconVerticalSolidList"/>
    <dgm:cxn modelId="{3B8C1E31-0F2E-6F46-A144-F86197A0B73F}" type="presParOf" srcId="{7721AB8E-AF2E-4839-B286-0C04282246D4}" destId="{96427150-DB08-4D96-A421-791E4E680988}" srcOrd="3" destOrd="0" presId="urn:microsoft.com/office/officeart/2018/2/layout/IconVerticalSolidList"/>
    <dgm:cxn modelId="{B3624CA5-88B5-654C-99CC-E9DD104CDF2F}" type="presParOf" srcId="{F76A72DF-FBA6-408E-9E00-672099EC4137}" destId="{BCE9F85C-AECE-457A-BBC9-8D5AB4FC042F}" srcOrd="1" destOrd="0" presId="urn:microsoft.com/office/officeart/2018/2/layout/IconVerticalSolidList"/>
    <dgm:cxn modelId="{82DD19A1-DE2F-4945-8589-2E6014FA9DD0}" type="presParOf" srcId="{F76A72DF-FBA6-408E-9E00-672099EC4137}" destId="{18BF8B5F-3DB8-4D1C-B678-65D65078D91C}" srcOrd="2" destOrd="0" presId="urn:microsoft.com/office/officeart/2018/2/layout/IconVerticalSolidList"/>
    <dgm:cxn modelId="{E8A2D90C-7DAC-D148-8330-757FFA4E26CA}" type="presParOf" srcId="{18BF8B5F-3DB8-4D1C-B678-65D65078D91C}" destId="{FFE849BD-FFAE-4AEC-BDBF-64D4B45F6D7A}" srcOrd="0" destOrd="0" presId="urn:microsoft.com/office/officeart/2018/2/layout/IconVerticalSolidList"/>
    <dgm:cxn modelId="{4493ABAC-7BCD-6A4A-B786-A2EF20A211D0}" type="presParOf" srcId="{18BF8B5F-3DB8-4D1C-B678-65D65078D91C}" destId="{E1338FAD-948F-4B91-8D51-F61F377ECE3C}" srcOrd="1" destOrd="0" presId="urn:microsoft.com/office/officeart/2018/2/layout/IconVerticalSolidList"/>
    <dgm:cxn modelId="{89FF23FF-C281-D849-A79E-F62531B8F352}" type="presParOf" srcId="{18BF8B5F-3DB8-4D1C-B678-65D65078D91C}" destId="{4578169E-135E-4535-AD28-17271274A746}" srcOrd="2" destOrd="0" presId="urn:microsoft.com/office/officeart/2018/2/layout/IconVerticalSolidList"/>
    <dgm:cxn modelId="{98556F68-1C52-384D-BB2C-07B42BDBAF62}" type="presParOf" srcId="{18BF8B5F-3DB8-4D1C-B678-65D65078D91C}" destId="{E3544EDC-0462-4E2A-992A-C474DC79B2BA}" srcOrd="3" destOrd="0" presId="urn:microsoft.com/office/officeart/2018/2/layout/IconVerticalSolidList"/>
    <dgm:cxn modelId="{A9A384EF-F192-E74C-88CE-AB86F8132A1B}" type="presParOf" srcId="{F76A72DF-FBA6-408E-9E00-672099EC4137}" destId="{825DC842-CA8C-4A3A-B8B1-3222C2E4A273}" srcOrd="3" destOrd="0" presId="urn:microsoft.com/office/officeart/2018/2/layout/IconVerticalSolidList"/>
    <dgm:cxn modelId="{2704DE66-F6DC-214C-A2C5-8197709C0C8B}" type="presParOf" srcId="{F76A72DF-FBA6-408E-9E00-672099EC4137}" destId="{6F61CF71-3108-4206-8E08-C85BE33B1CD4}" srcOrd="4" destOrd="0" presId="urn:microsoft.com/office/officeart/2018/2/layout/IconVerticalSolidList"/>
    <dgm:cxn modelId="{2DE869CC-595C-3A4F-9D14-E3F0F41DDAF5}" type="presParOf" srcId="{6F61CF71-3108-4206-8E08-C85BE33B1CD4}" destId="{D1717753-4A78-4AEE-AB6F-BA1E936978E9}" srcOrd="0" destOrd="0" presId="urn:microsoft.com/office/officeart/2018/2/layout/IconVerticalSolidList"/>
    <dgm:cxn modelId="{5E3089F0-F9D6-C24D-8D0A-D6FED8FD71D7}" type="presParOf" srcId="{6F61CF71-3108-4206-8E08-C85BE33B1CD4}" destId="{6AED9C52-5DD5-4A68-8602-6BBD56B5A7AF}" srcOrd="1" destOrd="0" presId="urn:microsoft.com/office/officeart/2018/2/layout/IconVerticalSolidList"/>
    <dgm:cxn modelId="{39BE2E63-B339-FC47-BABF-4619CC10A4C1}" type="presParOf" srcId="{6F61CF71-3108-4206-8E08-C85BE33B1CD4}" destId="{05CF9704-A2E3-4A43-AE3C-B9F07CE12733}" srcOrd="2" destOrd="0" presId="urn:microsoft.com/office/officeart/2018/2/layout/IconVerticalSolidList"/>
    <dgm:cxn modelId="{B03CB728-42AE-DD40-997B-28119A21CD61}" type="presParOf" srcId="{6F61CF71-3108-4206-8E08-C85BE33B1CD4}" destId="{4AE52D5B-48FE-4FF0-920D-A1C112382956}" srcOrd="3" destOrd="0" presId="urn:microsoft.com/office/officeart/2018/2/layout/IconVerticalSolidList"/>
    <dgm:cxn modelId="{8086D1C9-943F-3B41-8F04-8A5F1B95022B}" type="presParOf" srcId="{F76A72DF-FBA6-408E-9E00-672099EC4137}" destId="{2D2BAA9C-77EE-504E-A634-86A2E6EB3744}" srcOrd="5" destOrd="0" presId="urn:microsoft.com/office/officeart/2018/2/layout/IconVerticalSolidList"/>
    <dgm:cxn modelId="{55869714-DB26-DF45-B441-37D961065AA7}" type="presParOf" srcId="{F76A72DF-FBA6-408E-9E00-672099EC4137}" destId="{09D3C08A-111A-4CCE-8A72-1766EA25D8B0}" srcOrd="6" destOrd="0" presId="urn:microsoft.com/office/officeart/2018/2/layout/IconVerticalSolidList"/>
    <dgm:cxn modelId="{0BD69BD3-D7B7-F64D-A033-F4A7205CEA62}" type="presParOf" srcId="{09D3C08A-111A-4CCE-8A72-1766EA25D8B0}" destId="{0A219ABC-6BF0-4D84-85BF-53EB643832E2}" srcOrd="0" destOrd="0" presId="urn:microsoft.com/office/officeart/2018/2/layout/IconVerticalSolidList"/>
    <dgm:cxn modelId="{F0F1CF24-B805-5B48-B460-CEB15AF6ED49}" type="presParOf" srcId="{09D3C08A-111A-4CCE-8A72-1766EA25D8B0}" destId="{4B589114-86BF-45DC-8831-0C53A0731A82}" srcOrd="1" destOrd="0" presId="urn:microsoft.com/office/officeart/2018/2/layout/IconVerticalSolidList"/>
    <dgm:cxn modelId="{06AFE7C4-B0EC-CF48-8E18-90516259E3CE}" type="presParOf" srcId="{09D3C08A-111A-4CCE-8A72-1766EA25D8B0}" destId="{3E30E466-8028-4A7D-A525-D867EE425F55}" srcOrd="2" destOrd="0" presId="urn:microsoft.com/office/officeart/2018/2/layout/IconVerticalSolidList"/>
    <dgm:cxn modelId="{F6A643CC-1D91-8844-95D7-060BB042A5FA}" type="presParOf" srcId="{09D3C08A-111A-4CCE-8A72-1766EA25D8B0}" destId="{CCCF8620-2B3E-44A5-BF84-EECCD4D6151B}" srcOrd="3" destOrd="0" presId="urn:microsoft.com/office/officeart/2018/2/layout/IconVerticalSolidList"/>
    <dgm:cxn modelId="{5A9AF46A-C4A0-8D4F-A4E5-C789C62D5F10}" type="presParOf" srcId="{F76A72DF-FBA6-408E-9E00-672099EC4137}" destId="{23B0517E-F820-4CA4-ADB2-26389581D194}" srcOrd="7" destOrd="0" presId="urn:microsoft.com/office/officeart/2018/2/layout/IconVerticalSolidList"/>
    <dgm:cxn modelId="{5E42E108-8631-DD46-A209-334A06728D6F}" type="presParOf" srcId="{F76A72DF-FBA6-408E-9E00-672099EC4137}" destId="{88DBAEB6-4EC4-44A8-9521-E926A5CF96F2}" srcOrd="8" destOrd="0" presId="urn:microsoft.com/office/officeart/2018/2/layout/IconVerticalSolidList"/>
    <dgm:cxn modelId="{8F29F4EA-2615-DB44-A58F-A91CEEFB687A}" type="presParOf" srcId="{88DBAEB6-4EC4-44A8-9521-E926A5CF96F2}" destId="{762AD52D-18B9-4A8D-924D-199421F6AC88}" srcOrd="0" destOrd="0" presId="urn:microsoft.com/office/officeart/2018/2/layout/IconVerticalSolidList"/>
    <dgm:cxn modelId="{80C28C77-1CB3-DB46-B7BB-82BB11EDFF76}" type="presParOf" srcId="{88DBAEB6-4EC4-44A8-9521-E926A5CF96F2}" destId="{797B692E-850E-41FD-A97D-E1CCF44D8B9F}" srcOrd="1" destOrd="0" presId="urn:microsoft.com/office/officeart/2018/2/layout/IconVerticalSolidList"/>
    <dgm:cxn modelId="{7E04EEF1-87C1-E449-9D07-6344D2D2219E}" type="presParOf" srcId="{88DBAEB6-4EC4-44A8-9521-E926A5CF96F2}" destId="{4A023014-B44B-4A7F-BF99-2ED135414DB8}" srcOrd="2" destOrd="0" presId="urn:microsoft.com/office/officeart/2018/2/layout/IconVerticalSolidList"/>
    <dgm:cxn modelId="{15112477-18F0-4A45-A422-CA1D8524D25E}" type="presParOf" srcId="{88DBAEB6-4EC4-44A8-9521-E926A5CF96F2}" destId="{13E2EA44-843B-45C2-9914-B9ECD9B6EAF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FA830-A9D2-49AC-8931-8D841AEA411C}">
      <dsp:nvSpPr>
        <dsp:cNvPr id="0" name=""/>
        <dsp:cNvSpPr/>
      </dsp:nvSpPr>
      <dsp:spPr>
        <a:xfrm>
          <a:off x="0" y="4000"/>
          <a:ext cx="7315200" cy="8521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051092-A1CF-4ADF-84C4-8589D64D0E5C}">
      <dsp:nvSpPr>
        <dsp:cNvPr id="0" name=""/>
        <dsp:cNvSpPr/>
      </dsp:nvSpPr>
      <dsp:spPr>
        <a:xfrm>
          <a:off x="257762" y="195724"/>
          <a:ext cx="468658" cy="46865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427150-DB08-4D96-A421-791E4E680988}">
      <dsp:nvSpPr>
        <dsp:cNvPr id="0" name=""/>
        <dsp:cNvSpPr/>
      </dsp:nvSpPr>
      <dsp:spPr>
        <a:xfrm>
          <a:off x="984183" y="4000"/>
          <a:ext cx="6331016"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44550">
            <a:lnSpc>
              <a:spcPct val="100000"/>
            </a:lnSpc>
            <a:spcBef>
              <a:spcPct val="0"/>
            </a:spcBef>
            <a:spcAft>
              <a:spcPct val="35000"/>
            </a:spcAft>
            <a:buNone/>
          </a:pPr>
          <a:r>
            <a:rPr lang="en-US" sz="1900" kern="1200" dirty="0"/>
            <a:t>Exploring by the Seat of Your Pants: </a:t>
          </a:r>
          <a:r>
            <a:rPr lang="en-US" sz="1900" kern="1200" dirty="0">
              <a:hlinkClick xmlns:r="http://schemas.openxmlformats.org/officeDocument/2006/relationships" r:id="rId3"/>
            </a:rPr>
            <a:t>exploringbytheseat.com</a:t>
          </a:r>
          <a:endParaRPr lang="en-US" sz="1900" kern="1200" dirty="0"/>
        </a:p>
      </dsp:txBody>
      <dsp:txXfrm>
        <a:off x="984183" y="4000"/>
        <a:ext cx="6331016" cy="852106"/>
      </dsp:txXfrm>
    </dsp:sp>
    <dsp:sp modelId="{FFE849BD-FFAE-4AEC-BDBF-64D4B45F6D7A}">
      <dsp:nvSpPr>
        <dsp:cNvPr id="0" name=""/>
        <dsp:cNvSpPr/>
      </dsp:nvSpPr>
      <dsp:spPr>
        <a:xfrm>
          <a:off x="0" y="1069133"/>
          <a:ext cx="7315200" cy="8521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338FAD-948F-4B91-8D51-F61F377ECE3C}">
      <dsp:nvSpPr>
        <dsp:cNvPr id="0" name=""/>
        <dsp:cNvSpPr/>
      </dsp:nvSpPr>
      <dsp:spPr>
        <a:xfrm>
          <a:off x="257762" y="1260857"/>
          <a:ext cx="468658" cy="46865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544EDC-0462-4E2A-992A-C474DC79B2BA}">
      <dsp:nvSpPr>
        <dsp:cNvPr id="0" name=""/>
        <dsp:cNvSpPr/>
      </dsp:nvSpPr>
      <dsp:spPr>
        <a:xfrm>
          <a:off x="984183" y="1069133"/>
          <a:ext cx="6331016"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44550">
            <a:lnSpc>
              <a:spcPct val="100000"/>
            </a:lnSpc>
            <a:spcBef>
              <a:spcPct val="0"/>
            </a:spcBef>
            <a:spcAft>
              <a:spcPct val="35000"/>
            </a:spcAft>
            <a:buNone/>
          </a:pPr>
          <a:r>
            <a:rPr lang="en-US" sz="1900" kern="1200"/>
            <a:t>SkypeAScientist: </a:t>
          </a:r>
          <a:r>
            <a:rPr lang="en-US" sz="1900" kern="1200">
              <a:hlinkClick xmlns:r="http://schemas.openxmlformats.org/officeDocument/2006/relationships" r:id="rId6"/>
            </a:rPr>
            <a:t>skypeascientist.com </a:t>
          </a:r>
          <a:endParaRPr lang="en-US" sz="1900" kern="1200"/>
        </a:p>
      </dsp:txBody>
      <dsp:txXfrm>
        <a:off x="984183" y="1069133"/>
        <a:ext cx="6331016" cy="852106"/>
      </dsp:txXfrm>
    </dsp:sp>
    <dsp:sp modelId="{D1717753-4A78-4AEE-AB6F-BA1E936978E9}">
      <dsp:nvSpPr>
        <dsp:cNvPr id="0" name=""/>
        <dsp:cNvSpPr/>
      </dsp:nvSpPr>
      <dsp:spPr>
        <a:xfrm>
          <a:off x="0" y="2134266"/>
          <a:ext cx="7315200" cy="8521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ED9C52-5DD5-4A68-8602-6BBD56B5A7AF}">
      <dsp:nvSpPr>
        <dsp:cNvPr id="0" name=""/>
        <dsp:cNvSpPr/>
      </dsp:nvSpPr>
      <dsp:spPr>
        <a:xfrm>
          <a:off x="257762" y="2325990"/>
          <a:ext cx="468658" cy="46865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E52D5B-48FE-4FF0-920D-A1C112382956}">
      <dsp:nvSpPr>
        <dsp:cNvPr id="0" name=""/>
        <dsp:cNvSpPr/>
      </dsp:nvSpPr>
      <dsp:spPr>
        <a:xfrm>
          <a:off x="984183" y="2134266"/>
          <a:ext cx="6331016"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44550">
            <a:lnSpc>
              <a:spcPct val="100000"/>
            </a:lnSpc>
            <a:spcBef>
              <a:spcPct val="0"/>
            </a:spcBef>
            <a:spcAft>
              <a:spcPct val="35000"/>
            </a:spcAft>
            <a:buNone/>
          </a:pPr>
          <a:r>
            <a:rPr lang="en-US" sz="1900" kern="1200"/>
            <a:t>Encounter EDU: </a:t>
          </a:r>
          <a:r>
            <a:rPr lang="en-US" sz="1900" kern="1200">
              <a:hlinkClick xmlns:r="http://schemas.openxmlformats.org/officeDocument/2006/relationships" r:id="rId9"/>
            </a:rPr>
            <a:t>encounteredu.com</a:t>
          </a:r>
          <a:endParaRPr lang="en-US" sz="1900" kern="1200"/>
        </a:p>
      </dsp:txBody>
      <dsp:txXfrm>
        <a:off x="984183" y="2134266"/>
        <a:ext cx="6331016" cy="852106"/>
      </dsp:txXfrm>
    </dsp:sp>
    <dsp:sp modelId="{0A219ABC-6BF0-4D84-85BF-53EB643832E2}">
      <dsp:nvSpPr>
        <dsp:cNvPr id="0" name=""/>
        <dsp:cNvSpPr/>
      </dsp:nvSpPr>
      <dsp:spPr>
        <a:xfrm>
          <a:off x="0" y="3199399"/>
          <a:ext cx="7315200" cy="8521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589114-86BF-45DC-8831-0C53A0731A82}">
      <dsp:nvSpPr>
        <dsp:cNvPr id="0" name=""/>
        <dsp:cNvSpPr/>
      </dsp:nvSpPr>
      <dsp:spPr>
        <a:xfrm>
          <a:off x="257762" y="3391123"/>
          <a:ext cx="468658" cy="468658"/>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CF8620-2B3E-44A5-BF84-EECCD4D6151B}">
      <dsp:nvSpPr>
        <dsp:cNvPr id="0" name=""/>
        <dsp:cNvSpPr/>
      </dsp:nvSpPr>
      <dsp:spPr>
        <a:xfrm>
          <a:off x="984183" y="3199399"/>
          <a:ext cx="6331016"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44550">
            <a:lnSpc>
              <a:spcPct val="100000"/>
            </a:lnSpc>
            <a:spcBef>
              <a:spcPct val="0"/>
            </a:spcBef>
            <a:spcAft>
              <a:spcPct val="35000"/>
            </a:spcAft>
            <a:buNone/>
          </a:pPr>
          <a:r>
            <a:rPr lang="en-US" sz="1900" kern="1200"/>
            <a:t>LivingMaths: </a:t>
          </a:r>
          <a:r>
            <a:rPr lang="en-US" sz="1900" kern="1200">
              <a:hlinkClick xmlns:r="http://schemas.openxmlformats.org/officeDocument/2006/relationships" r:id="rId12"/>
            </a:rPr>
            <a:t>livingmaths.com</a:t>
          </a:r>
          <a:endParaRPr lang="en-US" sz="1900" kern="1200"/>
        </a:p>
      </dsp:txBody>
      <dsp:txXfrm>
        <a:off x="984183" y="3199399"/>
        <a:ext cx="6331016" cy="852106"/>
      </dsp:txXfrm>
    </dsp:sp>
    <dsp:sp modelId="{762AD52D-18B9-4A8D-924D-199421F6AC88}">
      <dsp:nvSpPr>
        <dsp:cNvPr id="0" name=""/>
        <dsp:cNvSpPr/>
      </dsp:nvSpPr>
      <dsp:spPr>
        <a:xfrm>
          <a:off x="0" y="4264533"/>
          <a:ext cx="7315200" cy="85210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7B692E-850E-41FD-A97D-E1CCF44D8B9F}">
      <dsp:nvSpPr>
        <dsp:cNvPr id="0" name=""/>
        <dsp:cNvSpPr/>
      </dsp:nvSpPr>
      <dsp:spPr>
        <a:xfrm>
          <a:off x="257762" y="4456256"/>
          <a:ext cx="468658" cy="46865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E2EA44-843B-45C2-9914-B9ECD9B6EAFE}">
      <dsp:nvSpPr>
        <dsp:cNvPr id="0" name=""/>
        <dsp:cNvSpPr/>
      </dsp:nvSpPr>
      <dsp:spPr>
        <a:xfrm>
          <a:off x="984183" y="4264533"/>
          <a:ext cx="6331016" cy="8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181" tIns="90181" rIns="90181" bIns="90181" numCol="1" spcCol="1270" anchor="ctr" anchorCtr="0">
          <a:noAutofit/>
        </a:bodyPr>
        <a:lstStyle/>
        <a:p>
          <a:pPr marL="0" lvl="0" indent="0" algn="l" defTabSz="844550">
            <a:lnSpc>
              <a:spcPct val="100000"/>
            </a:lnSpc>
            <a:spcBef>
              <a:spcPct val="0"/>
            </a:spcBef>
            <a:spcAft>
              <a:spcPct val="35000"/>
            </a:spcAft>
            <a:buNone/>
          </a:pPr>
          <a:r>
            <a:rPr lang="en-US" sz="1900" kern="1200" dirty="0"/>
            <a:t>Discovery Education: </a:t>
          </a:r>
          <a:r>
            <a:rPr lang="en-US" sz="1900" kern="1200" dirty="0">
              <a:hlinkClick xmlns:r="http://schemas.openxmlformats.org/officeDocument/2006/relationships" r:id="rId15"/>
            </a:rPr>
            <a:t>discoveryeducation.com/featured-programs</a:t>
          </a:r>
          <a:endParaRPr lang="en-US" sz="1900" kern="1200" dirty="0"/>
        </a:p>
      </dsp:txBody>
      <dsp:txXfrm>
        <a:off x="984183" y="4264533"/>
        <a:ext cx="6331016" cy="8521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28799B-EDEB-463A-8BD8-A00F6AA9D427}" type="datetimeFigureOut">
              <a:rPr lang="en-US"/>
              <a:t>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ABFE4-F904-4730-A0CB-3416C8885B08}" type="slidenum">
              <a:rPr lang="en-US"/>
              <a:t>‹#›</a:t>
            </a:fld>
            <a:endParaRPr lang="en-US"/>
          </a:p>
        </p:txBody>
      </p:sp>
    </p:spTree>
    <p:extLst>
      <p:ext uri="{BB962C8B-B14F-4D97-AF65-F5344CB8AC3E}">
        <p14:creationId xmlns:p14="http://schemas.microsoft.com/office/powerpoint/2010/main" val="1266841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(11/18/16 12:28) -----</a:t>
            </a:r>
          </a:p>
          <a:p>
            <a:r>
              <a:rPr lang="en-US"/>
              <a:t>The purpose of school is not to prepare kids for tests, colleges, or careers. The purpose of school is to give students the tools they need to be happy in their lives.</a:t>
            </a:r>
          </a:p>
        </p:txBody>
      </p:sp>
      <p:sp>
        <p:nvSpPr>
          <p:cNvPr id="4" name="Slide Number Placeholder 3"/>
          <p:cNvSpPr>
            <a:spLocks noGrp="1"/>
          </p:cNvSpPr>
          <p:nvPr>
            <p:ph type="sldNum" sz="quarter" idx="10"/>
          </p:nvPr>
        </p:nvSpPr>
        <p:spPr/>
        <p:txBody>
          <a:bodyPr/>
          <a:lstStyle/>
          <a:p>
            <a:fld id="{FFCABFE4-F904-4730-A0CB-3416C8885B08}" type="slidenum">
              <a:rPr lang="en-US" smtClean="0"/>
              <a:t>4</a:t>
            </a:fld>
            <a:endParaRPr lang="en-US"/>
          </a:p>
        </p:txBody>
      </p:sp>
    </p:spTree>
    <p:extLst>
      <p:ext uri="{BB962C8B-B14F-4D97-AF65-F5344CB8AC3E}">
        <p14:creationId xmlns:p14="http://schemas.microsoft.com/office/powerpoint/2010/main" val="116444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CABFE4-F904-4730-A0CB-3416C8885B08}" type="slidenum">
              <a:rPr lang="en-US"/>
              <a:t>29</a:t>
            </a:fld>
            <a:endParaRPr lang="en-US"/>
          </a:p>
        </p:txBody>
      </p:sp>
    </p:spTree>
    <p:extLst>
      <p:ext uri="{BB962C8B-B14F-4D97-AF65-F5344CB8AC3E}">
        <p14:creationId xmlns:p14="http://schemas.microsoft.com/office/powerpoint/2010/main" val="2870016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(10/23/16 18:05) -----</a:t>
            </a:r>
          </a:p>
          <a:p>
            <a:r>
              <a:rPr lang="en-US"/>
              <a:t>With that teaching philosophy, it's natural that the UN Sustainable Development Goals have been a focus in my career. </a:t>
            </a:r>
          </a:p>
          <a:p>
            <a:r>
              <a:rPr lang="en-US"/>
              <a:t>* NGO Advisor</a:t>
            </a:r>
          </a:p>
          <a:p>
            <a:r>
              <a:rPr lang="en-US"/>
              <a:t>*Almost every student's passion for making the world better can be tied to one of the UN SDGs.</a:t>
            </a:r>
          </a:p>
        </p:txBody>
      </p:sp>
      <p:sp>
        <p:nvSpPr>
          <p:cNvPr id="4" name="Slide Number Placeholder 3"/>
          <p:cNvSpPr>
            <a:spLocks noGrp="1"/>
          </p:cNvSpPr>
          <p:nvPr>
            <p:ph type="sldNum" sz="quarter" idx="10"/>
          </p:nvPr>
        </p:nvSpPr>
        <p:spPr/>
        <p:txBody>
          <a:bodyPr/>
          <a:lstStyle/>
          <a:p>
            <a:fld id="{FFCABFE4-F904-4730-A0CB-3416C8885B08}" type="slidenum">
              <a:rPr lang="en-US" smtClean="0"/>
              <a:t>30</a:t>
            </a:fld>
            <a:endParaRPr lang="en-US"/>
          </a:p>
        </p:txBody>
      </p:sp>
    </p:spTree>
    <p:extLst>
      <p:ext uri="{BB962C8B-B14F-4D97-AF65-F5344CB8AC3E}">
        <p14:creationId xmlns:p14="http://schemas.microsoft.com/office/powerpoint/2010/main" val="1993145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CABFE4-F904-4730-A0CB-3416C8885B08}" type="slidenum">
              <a:rPr lang="en-US"/>
              <a:t>32</a:t>
            </a:fld>
            <a:endParaRPr lang="en-US"/>
          </a:p>
        </p:txBody>
      </p:sp>
    </p:spTree>
    <p:extLst>
      <p:ext uri="{BB962C8B-B14F-4D97-AF65-F5344CB8AC3E}">
        <p14:creationId xmlns:p14="http://schemas.microsoft.com/office/powerpoint/2010/main" val="615505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CABFE4-F904-4730-A0CB-3416C8885B08}" type="slidenum">
              <a:rPr lang="en-US"/>
              <a:t>33</a:t>
            </a:fld>
            <a:endParaRPr lang="en-US"/>
          </a:p>
        </p:txBody>
      </p:sp>
    </p:spTree>
    <p:extLst>
      <p:ext uri="{BB962C8B-B14F-4D97-AF65-F5344CB8AC3E}">
        <p14:creationId xmlns:p14="http://schemas.microsoft.com/office/powerpoint/2010/main" val="1661290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model</a:t>
            </a:r>
            <a:br>
              <a:rPr lang="en-US" dirty="0"/>
            </a:br>
            <a:br>
              <a:rPr lang="en-US" dirty="0"/>
            </a:br>
            <a:r>
              <a:rPr lang="en-US" dirty="0"/>
              <a:t>Subjectification Last – Mental health and Suicide epidemic - Anchorage</a:t>
            </a:r>
          </a:p>
        </p:txBody>
      </p:sp>
      <p:sp>
        <p:nvSpPr>
          <p:cNvPr id="4" name="Slide Number Placeholder 3"/>
          <p:cNvSpPr>
            <a:spLocks noGrp="1"/>
          </p:cNvSpPr>
          <p:nvPr>
            <p:ph type="sldNum" sz="quarter" idx="5"/>
          </p:nvPr>
        </p:nvSpPr>
        <p:spPr/>
        <p:txBody>
          <a:bodyPr/>
          <a:lstStyle/>
          <a:p>
            <a:fld id="{A348F5CE-A885-894B-B7FD-FAE37AAD4D61}" type="slidenum">
              <a:rPr lang="en-US" smtClean="0"/>
              <a:t>9</a:t>
            </a:fld>
            <a:endParaRPr lang="en-US"/>
          </a:p>
        </p:txBody>
      </p:sp>
    </p:spTree>
    <p:extLst>
      <p:ext uri="{BB962C8B-B14F-4D97-AF65-F5344CB8AC3E}">
        <p14:creationId xmlns:p14="http://schemas.microsoft.com/office/powerpoint/2010/main" val="1765526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the children? All</a:t>
            </a:r>
            <a:r>
              <a:rPr lang="en-US" baseline="0" dirty="0"/>
              <a:t> the children are well. </a:t>
            </a:r>
          </a:p>
          <a:p>
            <a:endParaRPr lang="en-US" dirty="0"/>
          </a:p>
        </p:txBody>
      </p:sp>
      <p:sp>
        <p:nvSpPr>
          <p:cNvPr id="4" name="Slide Number Placeholder 3"/>
          <p:cNvSpPr>
            <a:spLocks noGrp="1"/>
          </p:cNvSpPr>
          <p:nvPr>
            <p:ph type="sldNum" sz="quarter" idx="10"/>
          </p:nvPr>
        </p:nvSpPr>
        <p:spPr/>
        <p:txBody>
          <a:bodyPr/>
          <a:lstStyle/>
          <a:p>
            <a:fld id="{33E6433F-0DA2-2C45-A145-CA5668F86008}" type="slidenum">
              <a:rPr lang="en-US" smtClean="0"/>
              <a:t>10</a:t>
            </a:fld>
            <a:endParaRPr lang="en-US"/>
          </a:p>
        </p:txBody>
      </p:sp>
    </p:spTree>
    <p:extLst>
      <p:ext uri="{BB962C8B-B14F-4D97-AF65-F5344CB8AC3E}">
        <p14:creationId xmlns:p14="http://schemas.microsoft.com/office/powerpoint/2010/main" val="1167470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Ethical </a:t>
            </a:r>
            <a:r>
              <a:rPr lang="en-US" dirty="0" err="1"/>
              <a:t>Dillemas</a:t>
            </a:r>
            <a:r>
              <a:rPr lang="en-US" dirty="0"/>
              <a:t> – Chip in Brain, Cure Cancer, etc. </a:t>
            </a:r>
          </a:p>
        </p:txBody>
      </p:sp>
      <p:sp>
        <p:nvSpPr>
          <p:cNvPr id="4" name="Slide Number Placeholder 3"/>
          <p:cNvSpPr>
            <a:spLocks noGrp="1"/>
          </p:cNvSpPr>
          <p:nvPr>
            <p:ph type="sldNum" sz="quarter" idx="10"/>
          </p:nvPr>
        </p:nvSpPr>
        <p:spPr/>
        <p:txBody>
          <a:bodyPr/>
          <a:lstStyle/>
          <a:p>
            <a:fld id="{A3F76ABE-A354-B34A-8ADC-453F9FC295CF}" type="slidenum">
              <a:rPr lang="en-US" smtClean="0"/>
              <a:t>14</a:t>
            </a:fld>
            <a:endParaRPr lang="en-US"/>
          </a:p>
        </p:txBody>
      </p:sp>
    </p:spTree>
    <p:extLst>
      <p:ext uri="{BB962C8B-B14F-4D97-AF65-F5344CB8AC3E}">
        <p14:creationId xmlns:p14="http://schemas.microsoft.com/office/powerpoint/2010/main" val="732672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royalties going to teacher development around the globe.</a:t>
            </a:r>
          </a:p>
        </p:txBody>
      </p:sp>
      <p:sp>
        <p:nvSpPr>
          <p:cNvPr id="4" name="Slide Number Placeholder 3"/>
          <p:cNvSpPr>
            <a:spLocks noGrp="1"/>
          </p:cNvSpPr>
          <p:nvPr>
            <p:ph type="sldNum" sz="quarter" idx="10"/>
          </p:nvPr>
        </p:nvSpPr>
        <p:spPr/>
        <p:txBody>
          <a:bodyPr/>
          <a:lstStyle/>
          <a:p>
            <a:fld id="{A3F76ABE-A354-B34A-8ADC-453F9FC295CF}" type="slidenum">
              <a:rPr lang="en-US" smtClean="0"/>
              <a:t>16</a:t>
            </a:fld>
            <a:endParaRPr lang="en-US"/>
          </a:p>
        </p:txBody>
      </p:sp>
    </p:spTree>
    <p:extLst>
      <p:ext uri="{BB962C8B-B14F-4D97-AF65-F5344CB8AC3E}">
        <p14:creationId xmlns:p14="http://schemas.microsoft.com/office/powerpoint/2010/main" val="2232395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(10/23/16 18:05) -----</a:t>
            </a:r>
          </a:p>
          <a:p>
            <a:r>
              <a:rPr lang="en-US" dirty="0"/>
              <a:t>Whether we define success as financial or personal happiness, research has shown that empathy correlates best with success in later life. </a:t>
            </a:r>
          </a:p>
          <a:p>
            <a:endParaRPr lang="en-US" dirty="0"/>
          </a:p>
          <a:p>
            <a:r>
              <a:rPr lang="en-US" dirty="0"/>
              <a:t>We must focus on this in schools.</a:t>
            </a:r>
          </a:p>
        </p:txBody>
      </p:sp>
      <p:sp>
        <p:nvSpPr>
          <p:cNvPr id="4" name="Slide Number Placeholder 3"/>
          <p:cNvSpPr>
            <a:spLocks noGrp="1"/>
          </p:cNvSpPr>
          <p:nvPr>
            <p:ph type="sldNum" sz="quarter" idx="10"/>
          </p:nvPr>
        </p:nvSpPr>
        <p:spPr/>
        <p:txBody>
          <a:bodyPr/>
          <a:lstStyle/>
          <a:p>
            <a:fld id="{FFCABFE4-F904-4730-A0CB-3416C8885B08}" type="slidenum">
              <a:rPr lang="en-US"/>
              <a:t>23</a:t>
            </a:fld>
            <a:endParaRPr lang="en-US"/>
          </a:p>
        </p:txBody>
      </p:sp>
    </p:spTree>
    <p:extLst>
      <p:ext uri="{BB962C8B-B14F-4D97-AF65-F5344CB8AC3E}">
        <p14:creationId xmlns:p14="http://schemas.microsoft.com/office/powerpoint/2010/main" val="2885112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spc="-100" dirty="0"/>
              <a:t>Fundraising, by itself, </a:t>
            </a:r>
            <a:r>
              <a:rPr lang="en-US" sz="1200" b="1" i="1" u="sng" spc="-100" dirty="0"/>
              <a:t>does not </a:t>
            </a:r>
            <a:r>
              <a:rPr lang="en-US" sz="1200" b="1" spc="-100" dirty="0"/>
              <a:t>build empathy. Students need relationships with others who are different than they are.</a:t>
            </a:r>
            <a:endParaRPr lang="en-US" dirty="0"/>
          </a:p>
        </p:txBody>
      </p:sp>
      <p:sp>
        <p:nvSpPr>
          <p:cNvPr id="4" name="Slide Number Placeholder 3"/>
          <p:cNvSpPr>
            <a:spLocks noGrp="1"/>
          </p:cNvSpPr>
          <p:nvPr>
            <p:ph type="sldNum" sz="quarter" idx="10"/>
          </p:nvPr>
        </p:nvSpPr>
        <p:spPr/>
        <p:txBody>
          <a:bodyPr/>
          <a:lstStyle/>
          <a:p>
            <a:fld id="{A3F76ABE-A354-B34A-8ADC-453F9FC295CF}" type="slidenum">
              <a:rPr lang="en-US" smtClean="0"/>
              <a:t>26</a:t>
            </a:fld>
            <a:endParaRPr lang="en-US"/>
          </a:p>
        </p:txBody>
      </p:sp>
    </p:spTree>
    <p:extLst>
      <p:ext uri="{BB962C8B-B14F-4D97-AF65-F5344CB8AC3E}">
        <p14:creationId xmlns:p14="http://schemas.microsoft.com/office/powerpoint/2010/main" val="30399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CABFE4-F904-4730-A0CB-3416C8885B08}" type="slidenum">
              <a:rPr lang="en-US"/>
              <a:t>27</a:t>
            </a:fld>
            <a:endParaRPr lang="en-US"/>
          </a:p>
        </p:txBody>
      </p:sp>
    </p:spTree>
    <p:extLst>
      <p:ext uri="{BB962C8B-B14F-4D97-AF65-F5344CB8AC3E}">
        <p14:creationId xmlns:p14="http://schemas.microsoft.com/office/powerpoint/2010/main" val="1765123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CABFE4-F904-4730-A0CB-3416C8885B08}" type="slidenum">
              <a:rPr lang="en-US"/>
              <a:t>28</a:t>
            </a:fld>
            <a:endParaRPr lang="en-US"/>
          </a:p>
        </p:txBody>
      </p:sp>
    </p:spTree>
    <p:extLst>
      <p:ext uri="{BB962C8B-B14F-4D97-AF65-F5344CB8AC3E}">
        <p14:creationId xmlns:p14="http://schemas.microsoft.com/office/powerpoint/2010/main" val="4159552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58267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FA7AC5-6045-4418-8E60-F48788734473}" type="datetimeFigureOut">
              <a:rPr lang="en-US" smtClean="0"/>
              <a:t>2/16/21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441674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FA7AC5-6045-4418-8E60-F48788734473}" type="datetimeFigureOut">
              <a:rPr lang="en-US" smtClean="0"/>
              <a:t>2/16/21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20952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FA7AC5-6045-4418-8E60-F48788734473}"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32860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A7AC5-6045-4418-8E60-F48788734473}" type="datetimeFigureOut">
              <a:rPr lang="en-US" smtClean="0"/>
              <a:t>2/16/21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046772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1FA7AC5-6045-4418-8E60-F48788734473}" type="datetimeFigureOut">
              <a:rPr lang="en-US" smtClean="0"/>
              <a:t>2/16/21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00531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F1FA7AC5-6045-4418-8E60-F48788734473}" type="datetimeFigureOut">
              <a:rPr lang="en-US" smtClean="0"/>
              <a:t>2/16/21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352127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F1FA7AC5-6045-4418-8E60-F48788734473}" type="datetimeFigureOut">
              <a:rPr lang="en-US" smtClean="0"/>
              <a:t>2/16/21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493145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1FA7AC5-6045-4418-8E60-F48788734473}" type="datetimeFigureOut">
              <a:rPr lang="en-US" smtClean="0"/>
              <a:t>2/16/21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45534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1FA7AC5-6045-4418-8E60-F48788734473}" type="datetimeFigureOut">
              <a:rPr lang="en-US" smtClean="0"/>
              <a:t>2/16/21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272685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1FA7AC5-6045-4418-8E60-F48788734473}" type="datetimeFigureOut">
              <a:rPr lang="en-US" smtClean="0"/>
              <a:t>2/16/21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8C71CAF9-4461-454A-B702-D536C3775752}" type="slidenum">
              <a:rPr lang="en-US" smtClean="0"/>
              <a:t>‹#›</a:t>
            </a:fld>
            <a:endParaRPr lang="en-US"/>
          </a:p>
        </p:txBody>
      </p:sp>
    </p:spTree>
    <p:extLst>
      <p:ext uri="{BB962C8B-B14F-4D97-AF65-F5344CB8AC3E}">
        <p14:creationId xmlns:p14="http://schemas.microsoft.com/office/powerpoint/2010/main" val="1032281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F1FA7AC5-6045-4418-8E60-F48788734473}" type="datetimeFigureOut">
              <a:rPr lang="en-US" smtClean="0"/>
              <a:t>2/16/21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C71CAF9-4461-454A-B702-D536C3775752}" type="slidenum">
              <a:rPr lang="en-US" smtClean="0"/>
              <a:t>‹#›</a:t>
            </a:fld>
            <a:endParaRPr lang="en-US"/>
          </a:p>
        </p:txBody>
      </p:sp>
    </p:spTree>
    <p:extLst>
      <p:ext uri="{BB962C8B-B14F-4D97-AF65-F5344CB8AC3E}">
        <p14:creationId xmlns:p14="http://schemas.microsoft.com/office/powerpoint/2010/main" val="134821142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teachsdgs.org/"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twitter.com/msoskil" TargetMode="External"/><Relationship Id="rId2" Type="http://schemas.openxmlformats.org/officeDocument/2006/relationships/hyperlink" Target="mailto:mrsoskil@gmail.com" TargetMode="Externa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michaelsoskil.co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18CADB29-8DC2-4A50-8BEC-5C30E8868F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5DF1B43F-EA23-4B99-96C3-C17484DE3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6739466"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D4CCBBD-1380-F245-9FF3-D8CC3B0EADB3}"/>
              </a:ext>
            </a:extLst>
          </p:cNvPr>
          <p:cNvSpPr>
            <a:spLocks noGrp="1"/>
          </p:cNvSpPr>
          <p:nvPr>
            <p:ph type="ctrTitle"/>
          </p:nvPr>
        </p:nvSpPr>
        <p:spPr>
          <a:xfrm>
            <a:off x="489099" y="1405466"/>
            <a:ext cx="5603320" cy="4047068"/>
          </a:xfrm>
        </p:spPr>
        <p:txBody>
          <a:bodyPr vert="horz" lIns="91440" tIns="45720" rIns="91440" bIns="45720" rtlCol="0" anchor="ctr">
            <a:normAutofit/>
          </a:bodyPr>
          <a:lstStyle/>
          <a:p>
            <a:pPr algn="r"/>
            <a:r>
              <a:rPr lang="en-US" sz="4200" b="1" spc="-60" dirty="0"/>
              <a:t>Why Teachers Are More Important than Ever</a:t>
            </a:r>
            <a:endParaRPr lang="en-US" sz="4200" spc="-60" dirty="0"/>
          </a:p>
        </p:txBody>
      </p:sp>
      <p:sp>
        <p:nvSpPr>
          <p:cNvPr id="3" name="Subtitle 2">
            <a:extLst>
              <a:ext uri="{FF2B5EF4-FFF2-40B4-BE49-F238E27FC236}">
                <a16:creationId xmlns:a16="http://schemas.microsoft.com/office/drawing/2014/main" id="{3635BE49-37FF-3E4C-84E5-CF40802EEF10}"/>
              </a:ext>
            </a:extLst>
          </p:cNvPr>
          <p:cNvSpPr>
            <a:spLocks noGrp="1"/>
          </p:cNvSpPr>
          <p:nvPr>
            <p:ph type="subTitle" idx="1"/>
          </p:nvPr>
        </p:nvSpPr>
        <p:spPr>
          <a:xfrm>
            <a:off x="6975836" y="890644"/>
            <a:ext cx="3654718" cy="5076712"/>
          </a:xfrm>
        </p:spPr>
        <p:txBody>
          <a:bodyPr vert="horz" lIns="91440" tIns="45720" rIns="91440" bIns="45720" rtlCol="0" anchor="ctr">
            <a:normAutofit/>
          </a:bodyPr>
          <a:lstStyle/>
          <a:p>
            <a:r>
              <a:rPr lang="en-US" sz="2000" b="1" dirty="0">
                <a:solidFill>
                  <a:schemeClr val="accent1"/>
                </a:solidFill>
              </a:rPr>
              <a:t>Michael Soskil</a:t>
            </a:r>
          </a:p>
          <a:p>
            <a:r>
              <a:rPr lang="en-US" sz="1800" dirty="0">
                <a:solidFill>
                  <a:schemeClr val="tx1">
                    <a:lumMod val="65000"/>
                    <a:lumOff val="35000"/>
                  </a:schemeClr>
                </a:solidFill>
              </a:rPr>
              <a:t>2018 PA Teacher of the Year </a:t>
            </a:r>
          </a:p>
          <a:p>
            <a:r>
              <a:rPr lang="en-US" sz="1800" dirty="0">
                <a:solidFill>
                  <a:schemeClr val="tx1">
                    <a:lumMod val="65000"/>
                    <a:lumOff val="35000"/>
                  </a:schemeClr>
                </a:solidFill>
              </a:rPr>
              <a:t>Author/Editor of </a:t>
            </a:r>
            <a:r>
              <a:rPr lang="en-US" sz="1800" b="1" i="1" dirty="0">
                <a:solidFill>
                  <a:schemeClr val="tx1">
                    <a:lumMod val="65000"/>
                    <a:lumOff val="35000"/>
                  </a:schemeClr>
                </a:solidFill>
              </a:rPr>
              <a:t>Flip the System US: How Teachers Can Transform Education and Save Democracy</a:t>
            </a:r>
          </a:p>
          <a:p>
            <a:r>
              <a:rPr lang="en-US" sz="1800" dirty="0" err="1">
                <a:solidFill>
                  <a:schemeClr val="tx1">
                    <a:lumMod val="65000"/>
                    <a:lumOff val="35000"/>
                  </a:schemeClr>
                </a:solidFill>
              </a:rPr>
              <a:t>mrsoskil@gmail.com</a:t>
            </a:r>
            <a:endParaRPr lang="en-US" sz="1800" dirty="0">
              <a:solidFill>
                <a:schemeClr val="tx1">
                  <a:lumMod val="65000"/>
                  <a:lumOff val="35000"/>
                </a:schemeClr>
              </a:solidFill>
            </a:endParaRPr>
          </a:p>
          <a:p>
            <a:pPr algn="r"/>
            <a:endParaRPr lang="en-US" sz="2000" b="1" dirty="0">
              <a:solidFill>
                <a:schemeClr val="accent1"/>
              </a:solidFill>
            </a:endParaRPr>
          </a:p>
          <a:p>
            <a:pPr indent="-182880" algn="r">
              <a:buFont typeface="Wingdings 2" pitchFamily="18" charset="2"/>
              <a:buChar char=""/>
            </a:pPr>
            <a:endParaRPr lang="en-US" sz="2000" dirty="0">
              <a:solidFill>
                <a:schemeClr val="accent1"/>
              </a:solidFill>
            </a:endParaRPr>
          </a:p>
        </p:txBody>
      </p:sp>
      <p:sp>
        <p:nvSpPr>
          <p:cNvPr id="57" name="Rectangle 56">
            <a:extLst>
              <a:ext uri="{FF2B5EF4-FFF2-40B4-BE49-F238E27FC236}">
                <a16:creationId xmlns:a16="http://schemas.microsoft.com/office/drawing/2014/main" id="{D5FD08BB-EB5C-48F5-95FD-3F539DDD4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34135" y="761999"/>
            <a:ext cx="1561446"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6878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28">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person standing in front of a large rock&#10;&#10;Description automatically generated">
            <a:extLst>
              <a:ext uri="{FF2B5EF4-FFF2-40B4-BE49-F238E27FC236}">
                <a16:creationId xmlns:a16="http://schemas.microsoft.com/office/drawing/2014/main" id="{D992BE29-0B2C-2B41-8ADD-A440BDBA7F37}"/>
              </a:ext>
            </a:extLst>
          </p:cNvPr>
          <p:cNvPicPr>
            <a:picLocks noChangeAspect="1"/>
          </p:cNvPicPr>
          <p:nvPr/>
        </p:nvPicPr>
        <p:blipFill rotWithShape="1">
          <a:blip r:embed="rId3">
            <a:extLst>
              <a:ext uri="{28A0092B-C50C-407E-A947-70E740481C1C}">
                <a14:useLocalDpi xmlns:a14="http://schemas.microsoft.com/office/drawing/2010/main" val="0"/>
              </a:ext>
            </a:extLst>
          </a:blip>
          <a:srcRect l="18410" t="9091" r="43229"/>
          <a:stretch/>
        </p:blipFill>
        <p:spPr>
          <a:xfrm rot="5400000">
            <a:off x="2665476" y="-2665477"/>
            <a:ext cx="6858000" cy="12188952"/>
          </a:xfrm>
          <a:prstGeom prst="rect">
            <a:avLst/>
          </a:prstGeom>
        </p:spPr>
      </p:pic>
      <p:sp>
        <p:nvSpPr>
          <p:cNvPr id="31" name="Rectangle 30">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34557" y="1653703"/>
            <a:ext cx="3361953" cy="2470488"/>
          </a:xfrm>
        </p:spPr>
        <p:txBody>
          <a:bodyPr vert="horz" lIns="91440" tIns="45720" rIns="91440" bIns="45720" rtlCol="0" anchor="b">
            <a:normAutofit/>
          </a:bodyPr>
          <a:lstStyle/>
          <a:p>
            <a:r>
              <a:rPr lang="en-US" sz="4400" spc="-100">
                <a:solidFill>
                  <a:schemeClr val="tx1"/>
                </a:solidFill>
              </a:rPr>
              <a:t>Kasserian Ingera?</a:t>
            </a:r>
          </a:p>
        </p:txBody>
      </p:sp>
      <p:sp>
        <p:nvSpPr>
          <p:cNvPr id="8" name="TextBox 7">
            <a:extLst>
              <a:ext uri="{FF2B5EF4-FFF2-40B4-BE49-F238E27FC236}">
                <a16:creationId xmlns:a16="http://schemas.microsoft.com/office/drawing/2014/main" id="{087526EB-C247-3046-A136-AB275508A997}"/>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53370245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0632639-B30C-4E12-8187-12F8D1A74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62D017-21D0-484A-9760-4CAA6F88025D}"/>
              </a:ext>
            </a:extLst>
          </p:cNvPr>
          <p:cNvPicPr>
            <a:picLocks noChangeAspect="1"/>
          </p:cNvPicPr>
          <p:nvPr/>
        </p:nvPicPr>
        <p:blipFill>
          <a:blip r:embed="rId2"/>
          <a:stretch>
            <a:fillRect/>
          </a:stretch>
        </p:blipFill>
        <p:spPr>
          <a:xfrm>
            <a:off x="3450167" y="2527424"/>
            <a:ext cx="5291666" cy="3968748"/>
          </a:xfrm>
          <a:prstGeom prst="rect">
            <a:avLst/>
          </a:prstGeom>
        </p:spPr>
      </p:pic>
      <p:pic>
        <p:nvPicPr>
          <p:cNvPr id="2" name="Picture 1">
            <a:extLst>
              <a:ext uri="{FF2B5EF4-FFF2-40B4-BE49-F238E27FC236}">
                <a16:creationId xmlns:a16="http://schemas.microsoft.com/office/drawing/2014/main" id="{636F8013-B319-024E-AF94-49B664224FA5}"/>
              </a:ext>
            </a:extLst>
          </p:cNvPr>
          <p:cNvPicPr>
            <a:picLocks noChangeAspect="1"/>
          </p:cNvPicPr>
          <p:nvPr/>
        </p:nvPicPr>
        <p:blipFill>
          <a:blip r:embed="rId3"/>
          <a:stretch>
            <a:fillRect/>
          </a:stretch>
        </p:blipFill>
        <p:spPr>
          <a:xfrm>
            <a:off x="2425959" y="361828"/>
            <a:ext cx="7613780" cy="2793346"/>
          </a:xfrm>
          <a:prstGeom prst="rect">
            <a:avLst/>
          </a:prstGeom>
        </p:spPr>
      </p:pic>
      <p:sp>
        <p:nvSpPr>
          <p:cNvPr id="5" name="TextBox 4">
            <a:extLst>
              <a:ext uri="{FF2B5EF4-FFF2-40B4-BE49-F238E27FC236}">
                <a16:creationId xmlns:a16="http://schemas.microsoft.com/office/drawing/2014/main" id="{53FF7BF7-C187-0846-BBC5-BAC1B239961D}"/>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044946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AB7EB8E-8A2B-48FD-BAC8-437293299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 y="761999"/>
            <a:ext cx="2925318" cy="5334001"/>
          </a:xfrm>
          <a:prstGeom prst="rect">
            <a:avLst/>
          </a:prstGeom>
          <a:solidFill>
            <a:srgbClr val="C8C8C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643222AA-4EF1-427F-B292-FAF0CC05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381" y="761999"/>
            <a:ext cx="9141619" cy="5334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17629015-DCB0-954A-9011-9A0BDF7FF465}"/>
              </a:ext>
            </a:extLst>
          </p:cNvPr>
          <p:cNvPicPr>
            <a:picLocks noChangeAspect="1"/>
          </p:cNvPicPr>
          <p:nvPr/>
        </p:nvPicPr>
        <p:blipFill rotWithShape="1">
          <a:blip r:embed="rId2"/>
          <a:srcRect l="444"/>
          <a:stretch/>
        </p:blipFill>
        <p:spPr>
          <a:xfrm>
            <a:off x="4019078" y="1400176"/>
            <a:ext cx="7204224" cy="4052357"/>
          </a:xfrm>
          <a:prstGeom prst="rect">
            <a:avLst/>
          </a:prstGeom>
        </p:spPr>
      </p:pic>
      <p:sp>
        <p:nvSpPr>
          <p:cNvPr id="5" name="TextBox 4">
            <a:extLst>
              <a:ext uri="{FF2B5EF4-FFF2-40B4-BE49-F238E27FC236}">
                <a16:creationId xmlns:a16="http://schemas.microsoft.com/office/drawing/2014/main" id="{780C7190-625A-D641-A6E9-A011A25F56DB}"/>
              </a:ext>
            </a:extLst>
          </p:cNvPr>
          <p:cNvSpPr txBox="1"/>
          <p:nvPr/>
        </p:nvSpPr>
        <p:spPr>
          <a:xfrm>
            <a:off x="293575" y="6371349"/>
            <a:ext cx="1160484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msoskil</a:t>
            </a:r>
            <a:r>
              <a:rPr lang="en-US" dirty="0">
                <a:solidFill>
                  <a:schemeClr val="bg1"/>
                </a:solidFill>
              </a:rPr>
              <a:t>																			#</a:t>
            </a:r>
            <a:r>
              <a:rPr lang="en-US" dirty="0" err="1">
                <a:solidFill>
                  <a:schemeClr val="bg1"/>
                </a:solidFill>
              </a:rPr>
              <a:t>FlipTheSystem</a:t>
            </a:r>
            <a:endParaRPr lang="en-US" dirty="0">
              <a:solidFill>
                <a:schemeClr val="bg1"/>
              </a:solidFill>
            </a:endParaRPr>
          </a:p>
        </p:txBody>
      </p:sp>
    </p:spTree>
    <p:extLst>
      <p:ext uri="{BB962C8B-B14F-4D97-AF65-F5344CB8AC3E}">
        <p14:creationId xmlns:p14="http://schemas.microsoft.com/office/powerpoint/2010/main" val="183360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43222AA-4EF1-427F-B292-FAF0CC05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576A9E2B-C00B-A149-9400-159E5FBBA051}"/>
              </a:ext>
            </a:extLst>
          </p:cNvPr>
          <p:cNvPicPr>
            <a:picLocks noChangeAspect="1"/>
          </p:cNvPicPr>
          <p:nvPr/>
        </p:nvPicPr>
        <p:blipFill rotWithShape="1">
          <a:blip r:embed="rId2"/>
          <a:stretch/>
        </p:blipFill>
        <p:spPr>
          <a:xfrm>
            <a:off x="968713" y="1400176"/>
            <a:ext cx="7204193" cy="4052357"/>
          </a:xfrm>
          <a:prstGeom prst="rect">
            <a:avLst/>
          </a:prstGeom>
        </p:spPr>
      </p:pic>
      <p:sp>
        <p:nvSpPr>
          <p:cNvPr id="16" name="Rectangle 15">
            <a:extLst>
              <a:ext uri="{FF2B5EF4-FFF2-40B4-BE49-F238E27FC236}">
                <a16:creationId xmlns:a16="http://schemas.microsoft.com/office/drawing/2014/main" id="{FAB7EB8E-8A2B-48FD-BAC8-437293299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9A2E3353-30EF-7F4B-BEA7-3FC5B4628505}"/>
              </a:ext>
            </a:extLst>
          </p:cNvPr>
          <p:cNvSpPr txBox="1"/>
          <p:nvPr/>
        </p:nvSpPr>
        <p:spPr>
          <a:xfrm>
            <a:off x="293575" y="6364845"/>
            <a:ext cx="1160484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msoskil</a:t>
            </a:r>
            <a:r>
              <a:rPr lang="en-US" dirty="0">
                <a:solidFill>
                  <a:schemeClr val="bg1"/>
                </a:solidFill>
              </a:rPr>
              <a:t>																			#</a:t>
            </a:r>
            <a:r>
              <a:rPr lang="en-US" dirty="0" err="1">
                <a:solidFill>
                  <a:schemeClr val="bg1"/>
                </a:solidFill>
              </a:rPr>
              <a:t>FlipTheSystem</a:t>
            </a:r>
            <a:endParaRPr lang="en-US" dirty="0">
              <a:solidFill>
                <a:schemeClr val="bg1"/>
              </a:solidFill>
            </a:endParaRPr>
          </a:p>
        </p:txBody>
      </p:sp>
    </p:spTree>
    <p:extLst>
      <p:ext uri="{BB962C8B-B14F-4D97-AF65-F5344CB8AC3E}">
        <p14:creationId xmlns:p14="http://schemas.microsoft.com/office/powerpoint/2010/main" val="3466953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D1B582-A50E-DA40-860E-FB2AC57AB280}"/>
              </a:ext>
            </a:extLst>
          </p:cNvPr>
          <p:cNvPicPr>
            <a:picLocks noChangeAspect="1"/>
          </p:cNvPicPr>
          <p:nvPr/>
        </p:nvPicPr>
        <p:blipFill>
          <a:blip r:embed="rId3"/>
          <a:stretch>
            <a:fillRect/>
          </a:stretch>
        </p:blipFill>
        <p:spPr>
          <a:xfrm>
            <a:off x="643467" y="770890"/>
            <a:ext cx="10905066" cy="5316220"/>
          </a:xfrm>
          <a:prstGeom prst="rect">
            <a:avLst/>
          </a:prstGeom>
        </p:spPr>
      </p:pic>
      <p:sp>
        <p:nvSpPr>
          <p:cNvPr id="4" name="TextBox 3">
            <a:extLst>
              <a:ext uri="{FF2B5EF4-FFF2-40B4-BE49-F238E27FC236}">
                <a16:creationId xmlns:a16="http://schemas.microsoft.com/office/drawing/2014/main" id="{A6F414DC-1E89-914B-9907-BB05D1B52970}"/>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262469068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639" y="0"/>
            <a:ext cx="9797141" cy="6858000"/>
          </a:xfrm>
          <a:prstGeom prst="rect">
            <a:avLst/>
          </a:prstGeom>
        </p:spPr>
      </p:pic>
      <p:sp>
        <p:nvSpPr>
          <p:cNvPr id="2" name="Oval 1">
            <a:extLst>
              <a:ext uri="{FF2B5EF4-FFF2-40B4-BE49-F238E27FC236}">
                <a16:creationId xmlns:a16="http://schemas.microsoft.com/office/drawing/2014/main" id="{DBE5060A-7DCF-A84C-BAF5-2D35B04EDB61}"/>
              </a:ext>
            </a:extLst>
          </p:cNvPr>
          <p:cNvSpPr/>
          <p:nvPr/>
        </p:nvSpPr>
        <p:spPr>
          <a:xfrm>
            <a:off x="2400145" y="5450870"/>
            <a:ext cx="3891064" cy="878551"/>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248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D7C19AC-6C79-1D41-A4AA-1597ECCBCD05}"/>
              </a:ext>
            </a:extLst>
          </p:cNvPr>
          <p:cNvPicPr>
            <a:picLocks noChangeAspect="1"/>
          </p:cNvPicPr>
          <p:nvPr/>
        </p:nvPicPr>
        <p:blipFill rotWithShape="1">
          <a:blip r:embed="rId3"/>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91849DE-F166-E148-9930-D57C33A5546C}"/>
              </a:ext>
            </a:extLst>
          </p:cNvPr>
          <p:cNvSpPr txBox="1"/>
          <p:nvPr/>
        </p:nvSpPr>
        <p:spPr>
          <a:xfrm>
            <a:off x="292061" y="6441687"/>
            <a:ext cx="1160484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msoskil</a:t>
            </a:r>
            <a:r>
              <a:rPr lang="en-US" dirty="0">
                <a:solidFill>
                  <a:schemeClr val="bg1"/>
                </a:solidFill>
              </a:rPr>
              <a:t>																			#</a:t>
            </a:r>
            <a:r>
              <a:rPr lang="en-US" dirty="0" err="1">
                <a:solidFill>
                  <a:schemeClr val="bg1"/>
                </a:solidFill>
              </a:rPr>
              <a:t>FlipTheSystem</a:t>
            </a:r>
            <a:endParaRPr lang="en-US" dirty="0">
              <a:solidFill>
                <a:schemeClr val="bg1"/>
              </a:solidFill>
            </a:endParaRPr>
          </a:p>
        </p:txBody>
      </p:sp>
    </p:spTree>
    <p:extLst>
      <p:ext uri="{BB962C8B-B14F-4D97-AF65-F5344CB8AC3E}">
        <p14:creationId xmlns:p14="http://schemas.microsoft.com/office/powerpoint/2010/main" val="2953524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59" b="5834"/>
          <a:stretch/>
        </p:blipFill>
        <p:spPr>
          <a:xfrm>
            <a:off x="698308" y="189859"/>
            <a:ext cx="10869743" cy="6106598"/>
          </a:xfrm>
          <a:prstGeom prst="rect">
            <a:avLst/>
          </a:prstGeom>
        </p:spPr>
      </p:pic>
      <p:sp>
        <p:nvSpPr>
          <p:cNvPr id="2" name="TextBox 1"/>
          <p:cNvSpPr txBox="1"/>
          <p:nvPr/>
        </p:nvSpPr>
        <p:spPr>
          <a:xfrm>
            <a:off x="2113961" y="6348231"/>
            <a:ext cx="8038436" cy="369332"/>
          </a:xfrm>
          <a:prstGeom prst="rect">
            <a:avLst/>
          </a:prstGeom>
          <a:noFill/>
        </p:spPr>
        <p:txBody>
          <a:bodyPr wrap="square" rtlCol="0">
            <a:spAutoFit/>
          </a:bodyPr>
          <a:lstStyle/>
          <a:p>
            <a:r>
              <a:rPr lang="en-US" dirty="0"/>
              <a:t>Photo Credit: </a:t>
            </a:r>
            <a:r>
              <a:rPr lang="en-US" i="1" dirty="0"/>
              <a:t>Teaching in the Fourth Industrial Revolution</a:t>
            </a:r>
            <a:r>
              <a:rPr lang="en-US" dirty="0"/>
              <a:t>, Chapter 1</a:t>
            </a:r>
          </a:p>
        </p:txBody>
      </p:sp>
      <p:sp>
        <p:nvSpPr>
          <p:cNvPr id="5" name="TextBox 4">
            <a:extLst>
              <a:ext uri="{FF2B5EF4-FFF2-40B4-BE49-F238E27FC236}">
                <a16:creationId xmlns:a16="http://schemas.microsoft.com/office/drawing/2014/main" id="{6EB1117F-093F-FC47-ADCF-D623A91CEE5C}"/>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90570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CD0FAB-94AC-C54F-8EE1-4E5F3CDCBC22}"/>
              </a:ext>
            </a:extLst>
          </p:cNvPr>
          <p:cNvPicPr>
            <a:picLocks noChangeAspect="1"/>
          </p:cNvPicPr>
          <p:nvPr/>
        </p:nvPicPr>
        <p:blipFill rotWithShape="1">
          <a:blip r:embed="rId2"/>
          <a:src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21EF52E4-EF5D-433B-909A-76D4D87B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384048" cy="5330952"/>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C26DC629-CCE0-4055-A701-869C1250F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2144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416751CE-409B-C744-979E-95CD44C8F6B1}"/>
              </a:ext>
            </a:extLst>
          </p:cNvPr>
          <p:cNvSpPr txBox="1"/>
          <p:nvPr/>
        </p:nvSpPr>
        <p:spPr>
          <a:xfrm>
            <a:off x="292061" y="6441687"/>
            <a:ext cx="1160484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msoskil</a:t>
            </a:r>
            <a:r>
              <a:rPr lang="en-US" dirty="0">
                <a:solidFill>
                  <a:schemeClr val="bg1"/>
                </a:solidFill>
              </a:rPr>
              <a:t>																			#</a:t>
            </a:r>
            <a:r>
              <a:rPr lang="en-US" dirty="0" err="1">
                <a:solidFill>
                  <a:schemeClr val="bg1"/>
                </a:solidFill>
              </a:rPr>
              <a:t>FlipTheSystem</a:t>
            </a:r>
            <a:endParaRPr lang="en-US" dirty="0">
              <a:solidFill>
                <a:schemeClr val="bg1"/>
              </a:solidFill>
            </a:endParaRPr>
          </a:p>
        </p:txBody>
      </p:sp>
    </p:spTree>
    <p:extLst>
      <p:ext uri="{BB962C8B-B14F-4D97-AF65-F5344CB8AC3E}">
        <p14:creationId xmlns:p14="http://schemas.microsoft.com/office/powerpoint/2010/main" val="7826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7">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9">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2" name="Rectangle 11">
            <a:extLst>
              <a:ext uri="{FF2B5EF4-FFF2-40B4-BE49-F238E27FC236}">
                <a16:creationId xmlns:a16="http://schemas.microsoft.com/office/drawing/2014/main" id="{827C386B-FBEE-434F-B519-2A935AF426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9300DA-F24C-5F41-8EDC-3B04472CBB98}"/>
              </a:ext>
            </a:extLst>
          </p:cNvPr>
          <p:cNvSpPr>
            <a:spLocks noGrp="1"/>
          </p:cNvSpPr>
          <p:nvPr>
            <p:ph type="title"/>
          </p:nvPr>
        </p:nvSpPr>
        <p:spPr>
          <a:xfrm>
            <a:off x="1516351" y="772833"/>
            <a:ext cx="6597678" cy="3840384"/>
          </a:xfrm>
        </p:spPr>
        <p:txBody>
          <a:bodyPr vert="horz" lIns="91440" tIns="45720" rIns="91440" bIns="45720" rtlCol="0" anchor="b">
            <a:normAutofit/>
          </a:bodyPr>
          <a:lstStyle/>
          <a:p>
            <a:r>
              <a:rPr lang="en-US" sz="6000" spc="-100" dirty="0">
                <a:solidFill>
                  <a:schemeClr val="tx1"/>
                </a:solidFill>
              </a:rPr>
              <a:t>Poverty vs. Inequality</a:t>
            </a:r>
            <a:br>
              <a:rPr lang="en-US" sz="6000" spc="-100" dirty="0">
                <a:solidFill>
                  <a:schemeClr val="tx1"/>
                </a:solidFill>
              </a:rPr>
            </a:br>
            <a:endParaRPr lang="en-US" sz="6000" spc="-100" dirty="0">
              <a:solidFill>
                <a:schemeClr val="tx1"/>
              </a:solidFill>
            </a:endParaRPr>
          </a:p>
        </p:txBody>
      </p:sp>
      <p:sp>
        <p:nvSpPr>
          <p:cNvPr id="3" name="Content Placeholder 2">
            <a:extLst>
              <a:ext uri="{FF2B5EF4-FFF2-40B4-BE49-F238E27FC236}">
                <a16:creationId xmlns:a16="http://schemas.microsoft.com/office/drawing/2014/main" id="{49170074-9CC5-144E-AC0D-7FC7BF5C2E6C}"/>
              </a:ext>
            </a:extLst>
          </p:cNvPr>
          <p:cNvSpPr>
            <a:spLocks noGrp="1"/>
          </p:cNvSpPr>
          <p:nvPr>
            <p:ph idx="1"/>
          </p:nvPr>
        </p:nvSpPr>
        <p:spPr>
          <a:xfrm>
            <a:off x="1524009" y="4613218"/>
            <a:ext cx="6590020" cy="1490566"/>
          </a:xfrm>
        </p:spPr>
        <p:txBody>
          <a:bodyPr vert="horz" lIns="91440" tIns="45720" rIns="91440" bIns="45720" rtlCol="0" anchor="t">
            <a:normAutofit/>
          </a:bodyPr>
          <a:lstStyle/>
          <a:p>
            <a:pPr marL="0" indent="0">
              <a:buNone/>
            </a:pPr>
            <a:r>
              <a:rPr lang="en-US" sz="3200">
                <a:solidFill>
                  <a:schemeClr val="accent1"/>
                </a:solidFill>
              </a:rPr>
              <a:t>Findings on societal inequality from The Spirit Level by Kate Pickett and Richard Wilkinson</a:t>
            </a:r>
          </a:p>
        </p:txBody>
      </p:sp>
      <p:sp>
        <p:nvSpPr>
          <p:cNvPr id="23" name="Rectangle 13">
            <a:extLst>
              <a:ext uri="{FF2B5EF4-FFF2-40B4-BE49-F238E27FC236}">
                <a16:creationId xmlns:a16="http://schemas.microsoft.com/office/drawing/2014/main" id="{66085C62-ADF2-4CC0-B14D-F4B678F11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72832"/>
            <a:ext cx="1194619"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15">
            <a:extLst>
              <a:ext uri="{FF2B5EF4-FFF2-40B4-BE49-F238E27FC236}">
                <a16:creationId xmlns:a16="http://schemas.microsoft.com/office/drawing/2014/main" id="{034EF5D1-2322-4C79-BA38-EDD477732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16784" y="758952"/>
            <a:ext cx="278312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198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5D5C296-F4B1-4AE5-8EEB-9FEB7ED177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7031F9C-2901-4B1F-B92B-558FC705F5A6}"/>
              </a:ext>
            </a:extLst>
          </p:cNvPr>
          <p:cNvPicPr>
            <a:picLocks noChangeAspect="1"/>
          </p:cNvPicPr>
          <p:nvPr/>
        </p:nvPicPr>
        <p:blipFill rotWithShape="1">
          <a:blip r:embed="rId2">
            <a:duotone>
              <a:schemeClr val="accent1">
                <a:shade val="45000"/>
                <a:satMod val="135000"/>
              </a:schemeClr>
              <a:prstClr val="white"/>
            </a:duotone>
          </a:blip>
          <a:srcRect t="10180" r="-1" b="5528"/>
          <a:stretch/>
        </p:blipFill>
        <p:spPr>
          <a:xfrm>
            <a:off x="20" y="-1"/>
            <a:ext cx="12188932" cy="6858000"/>
          </a:xfrm>
          <a:prstGeom prst="rect">
            <a:avLst/>
          </a:prstGeom>
        </p:spPr>
      </p:pic>
      <p:sp>
        <p:nvSpPr>
          <p:cNvPr id="10" name="Rectangle 9">
            <a:extLst>
              <a:ext uri="{FF2B5EF4-FFF2-40B4-BE49-F238E27FC236}">
                <a16:creationId xmlns:a16="http://schemas.microsoft.com/office/drawing/2014/main" id="{9C1ACE66-194D-48C4-A14A-6933B352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lumMod val="50000"/>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11A699-A8DF-7240-BBA1-A0AC168AB801}"/>
              </a:ext>
            </a:extLst>
          </p:cNvPr>
          <p:cNvSpPr>
            <a:spLocks noGrp="1"/>
          </p:cNvSpPr>
          <p:nvPr>
            <p:ph type="ctrTitle"/>
          </p:nvPr>
        </p:nvSpPr>
        <p:spPr>
          <a:xfrm>
            <a:off x="643467" y="1298448"/>
            <a:ext cx="3685070" cy="3255264"/>
          </a:xfrm>
        </p:spPr>
        <p:txBody>
          <a:bodyPr>
            <a:normAutofit/>
          </a:bodyPr>
          <a:lstStyle/>
          <a:p>
            <a:r>
              <a:rPr lang="en-US" sz="5000"/>
              <a:t>What is the purpose of public education?</a:t>
            </a:r>
          </a:p>
        </p:txBody>
      </p:sp>
      <p:sp>
        <p:nvSpPr>
          <p:cNvPr id="12" name="Rectangle 11">
            <a:extLst>
              <a:ext uri="{FF2B5EF4-FFF2-40B4-BE49-F238E27FC236}">
                <a16:creationId xmlns:a16="http://schemas.microsoft.com/office/drawing/2014/main" id="{025B886A-7ED1-4B77-819B-76ACBEFB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119C50CD-176F-A244-B520-BEC684EB0A24}"/>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044492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lide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365" y="771434"/>
            <a:ext cx="7029270" cy="5271953"/>
          </a:xfrm>
          <a:prstGeom prst="rect">
            <a:avLst/>
          </a:prstGeom>
        </p:spPr>
      </p:pic>
    </p:spTree>
    <p:extLst>
      <p:ext uri="{BB962C8B-B14F-4D97-AF65-F5344CB8AC3E}">
        <p14:creationId xmlns:p14="http://schemas.microsoft.com/office/powerpoint/2010/main" val="3080621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lide0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365" y="771434"/>
            <a:ext cx="7029270" cy="5271953"/>
          </a:xfrm>
          <a:prstGeom prst="rect">
            <a:avLst/>
          </a:prstGeom>
        </p:spPr>
      </p:pic>
    </p:spTree>
    <p:extLst>
      <p:ext uri="{BB962C8B-B14F-4D97-AF65-F5344CB8AC3E}">
        <p14:creationId xmlns:p14="http://schemas.microsoft.com/office/powerpoint/2010/main" val="1191807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lide2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365" y="771434"/>
            <a:ext cx="7029270" cy="5271953"/>
          </a:xfrm>
          <a:prstGeom prst="rect">
            <a:avLst/>
          </a:prstGeom>
        </p:spPr>
      </p:pic>
    </p:spTree>
    <p:extLst>
      <p:ext uri="{BB962C8B-B14F-4D97-AF65-F5344CB8AC3E}">
        <p14:creationId xmlns:p14="http://schemas.microsoft.com/office/powerpoint/2010/main" val="3880319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061" y="2782697"/>
            <a:ext cx="2947482" cy="1283461"/>
          </a:xfrm>
        </p:spPr>
        <p:txBody>
          <a:bodyPr vert="horz" lIns="91440" tIns="45720" rIns="91440" bIns="45720" rtlCol="0" anchor="b">
            <a:noAutofit/>
          </a:bodyPr>
          <a:lstStyle/>
          <a:p>
            <a:r>
              <a:rPr lang="en-US" dirty="0"/>
              <a:t>What character trait correlates most with success?</a:t>
            </a:r>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2191" r="488" b="-1"/>
          <a:stretch/>
        </p:blipFill>
        <p:spPr>
          <a:xfrm>
            <a:off x="3778897" y="758952"/>
            <a:ext cx="7772401" cy="5330952"/>
          </a:xfrm>
          <a:prstGeom prst="rect">
            <a:avLst/>
          </a:prstGeom>
        </p:spPr>
      </p:pic>
      <p:sp>
        <p:nvSpPr>
          <p:cNvPr id="10" name="TextBox 9"/>
          <p:cNvSpPr txBox="1"/>
          <p:nvPr/>
        </p:nvSpPr>
        <p:spPr>
          <a:xfrm>
            <a:off x="3778897" y="1056441"/>
            <a:ext cx="7772401" cy="709126"/>
          </a:xfrm>
          <a:prstGeom prst="rect">
            <a:avLst/>
          </a:prstGeom>
        </p:spPr>
        <p:txBody>
          <a:bodyPr vert="horz" lIns="91440" tIns="45720" rIns="91440" bIns="45720" rtlCol="0" anchor="t">
            <a:noAutofit/>
          </a:bodyPr>
          <a:lstStyle/>
          <a:p>
            <a:pPr algn="ctr" defTabSz="914400">
              <a:lnSpc>
                <a:spcPct val="90000"/>
              </a:lnSpc>
              <a:spcAft>
                <a:spcPts val="600"/>
              </a:spcAft>
              <a:buClr>
                <a:schemeClr val="accent1"/>
              </a:buClr>
            </a:pPr>
            <a:r>
              <a:rPr lang="en-US" sz="4800" b="1" dirty="0">
                <a:ln w="17780" cmpd="sng">
                  <a:solidFill>
                    <a:srgbClr val="FFFFFF"/>
                  </a:solidFill>
                  <a:prstDash val="solid"/>
                  <a:miter lim="800000"/>
                </a:ln>
                <a:effectLst>
                  <a:outerShdw blurRad="50800" algn="tl" rotWithShape="0">
                    <a:srgbClr val="000000"/>
                  </a:outerShdw>
                </a:effectLst>
              </a:rPr>
              <a:t>Emotional Intelligence (Empathy)</a:t>
            </a:r>
          </a:p>
        </p:txBody>
      </p:sp>
      <p:sp>
        <p:nvSpPr>
          <p:cNvPr id="5" name="TextBox 4">
            <a:extLst>
              <a:ext uri="{FF2B5EF4-FFF2-40B4-BE49-F238E27FC236}">
                <a16:creationId xmlns:a16="http://schemas.microsoft.com/office/drawing/2014/main" id="{986E145A-AF9E-C042-B5FC-D541A30B0774}"/>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214937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02B2-4B1D-874E-971B-007297A9D4C0}"/>
              </a:ext>
            </a:extLst>
          </p:cNvPr>
          <p:cNvSpPr>
            <a:spLocks noGrp="1"/>
          </p:cNvSpPr>
          <p:nvPr>
            <p:ph type="title"/>
          </p:nvPr>
        </p:nvSpPr>
        <p:spPr/>
        <p:txBody>
          <a:bodyPr/>
          <a:lstStyle/>
          <a:p>
            <a:r>
              <a:rPr lang="en-US" dirty="0"/>
              <a:t>Personalized Learning: </a:t>
            </a:r>
            <a:br>
              <a:rPr lang="en-US" dirty="0"/>
            </a:br>
            <a:br>
              <a:rPr lang="en-US" dirty="0"/>
            </a:br>
            <a:r>
              <a:rPr lang="en-US" dirty="0"/>
              <a:t>Two Models</a:t>
            </a:r>
          </a:p>
        </p:txBody>
      </p:sp>
      <p:sp>
        <p:nvSpPr>
          <p:cNvPr id="3" name="Content Placeholder 2">
            <a:extLst>
              <a:ext uri="{FF2B5EF4-FFF2-40B4-BE49-F238E27FC236}">
                <a16:creationId xmlns:a16="http://schemas.microsoft.com/office/drawing/2014/main" id="{D73F8886-37A1-A04C-ACAB-98D09BABEC70}"/>
              </a:ext>
            </a:extLst>
          </p:cNvPr>
          <p:cNvSpPr>
            <a:spLocks noGrp="1"/>
          </p:cNvSpPr>
          <p:nvPr>
            <p:ph sz="half" idx="1"/>
          </p:nvPr>
        </p:nvSpPr>
        <p:spPr/>
        <p:txBody>
          <a:bodyPr/>
          <a:lstStyle/>
          <a:p>
            <a:r>
              <a:rPr lang="en-US" dirty="0"/>
              <a:t>AI/Content Focus Model</a:t>
            </a:r>
          </a:p>
          <a:p>
            <a:pPr lvl="1"/>
            <a:r>
              <a:rPr lang="en-US" dirty="0"/>
              <a:t>Algorithms assess student learning and assign content based on student responses</a:t>
            </a:r>
          </a:p>
          <a:p>
            <a:pPr lvl="1"/>
            <a:r>
              <a:rPr lang="en-US" dirty="0"/>
              <a:t>Purchased program is implemented with fidelity to generate quantifiable data</a:t>
            </a:r>
          </a:p>
          <a:p>
            <a:pPr lvl="1"/>
            <a:r>
              <a:rPr lang="en-US" dirty="0"/>
              <a:t>Data and decisions are impersonal, based on spreadsheet</a:t>
            </a:r>
          </a:p>
          <a:p>
            <a:pPr lvl="1"/>
            <a:r>
              <a:rPr lang="en-US" dirty="0"/>
              <a:t>Teacher role is to facilitate technology</a:t>
            </a:r>
          </a:p>
          <a:p>
            <a:pPr lvl="1"/>
            <a:endParaRPr lang="en-US" dirty="0"/>
          </a:p>
        </p:txBody>
      </p:sp>
      <p:sp>
        <p:nvSpPr>
          <p:cNvPr id="4" name="Content Placeholder 3">
            <a:extLst>
              <a:ext uri="{FF2B5EF4-FFF2-40B4-BE49-F238E27FC236}">
                <a16:creationId xmlns:a16="http://schemas.microsoft.com/office/drawing/2014/main" id="{893F0654-E4D4-624C-BA7A-5C52CBB744D5}"/>
              </a:ext>
            </a:extLst>
          </p:cNvPr>
          <p:cNvSpPr>
            <a:spLocks noGrp="1"/>
          </p:cNvSpPr>
          <p:nvPr>
            <p:ph sz="half" idx="2"/>
          </p:nvPr>
        </p:nvSpPr>
        <p:spPr/>
        <p:txBody>
          <a:bodyPr/>
          <a:lstStyle/>
          <a:p>
            <a:r>
              <a:rPr lang="en-US" dirty="0"/>
              <a:t>Student Centered/Relationship Model</a:t>
            </a:r>
          </a:p>
          <a:p>
            <a:pPr lvl="1"/>
            <a:r>
              <a:rPr lang="en-US" dirty="0"/>
              <a:t>Teachers leverage understanding of individual students to make decisions based on their needs</a:t>
            </a:r>
          </a:p>
          <a:p>
            <a:pPr lvl="1"/>
            <a:r>
              <a:rPr lang="en-US" dirty="0"/>
              <a:t>Heavy use of formative assessment to drive classroom decisions</a:t>
            </a:r>
          </a:p>
          <a:p>
            <a:pPr lvl="1"/>
            <a:r>
              <a:rPr lang="en-US" dirty="0"/>
              <a:t>Both quantitative and qualitative data are used to inform intervention</a:t>
            </a:r>
          </a:p>
          <a:p>
            <a:pPr lvl="1"/>
            <a:r>
              <a:rPr lang="en-US" dirty="0"/>
              <a:t>Teacher role is to build relationships and meet each student’s unique needs</a:t>
            </a:r>
          </a:p>
        </p:txBody>
      </p:sp>
      <p:sp>
        <p:nvSpPr>
          <p:cNvPr id="5" name="TextBox 4">
            <a:extLst>
              <a:ext uri="{FF2B5EF4-FFF2-40B4-BE49-F238E27FC236}">
                <a16:creationId xmlns:a16="http://schemas.microsoft.com/office/drawing/2014/main" id="{BC930ADD-F2D9-3249-92BD-DCD917523DFC}"/>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3448827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1" name="Rectangle 14">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A08A8120-5959-1F44-9AE0-72D968A4E287}"/>
              </a:ext>
            </a:extLst>
          </p:cNvPr>
          <p:cNvSpPr txBox="1"/>
          <p:nvPr/>
        </p:nvSpPr>
        <p:spPr>
          <a:xfrm>
            <a:off x="1069848" y="4590661"/>
            <a:ext cx="10210862" cy="106569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cap="all" spc="-100">
                <a:solidFill>
                  <a:srgbClr val="FFFFFF"/>
                </a:solidFill>
                <a:latin typeface="+mj-lt"/>
                <a:ea typeface="+mj-ea"/>
                <a:cs typeface="+mj-cs"/>
              </a:rPr>
              <a:t>Maslow Before Bloom, </a:t>
            </a:r>
          </a:p>
          <a:p>
            <a:pPr defTabSz="914400">
              <a:lnSpc>
                <a:spcPct val="90000"/>
              </a:lnSpc>
              <a:spcBef>
                <a:spcPct val="0"/>
              </a:spcBef>
              <a:spcAft>
                <a:spcPts val="600"/>
              </a:spcAft>
            </a:pPr>
            <a:r>
              <a:rPr lang="en-US" sz="3200" cap="all" spc="-100">
                <a:solidFill>
                  <a:srgbClr val="FFFFFF"/>
                </a:solidFill>
                <a:latin typeface="+mj-lt"/>
                <a:ea typeface="+mj-ea"/>
                <a:cs typeface="+mj-cs"/>
              </a:rPr>
              <a:t>Bloom through Maslow</a:t>
            </a:r>
          </a:p>
        </p:txBody>
      </p:sp>
      <p:pic>
        <p:nvPicPr>
          <p:cNvPr id="3" name="Picture 2" descr="A screenshot of a cell phone&#10;&#10;Description automatically generated">
            <a:extLst>
              <a:ext uri="{FF2B5EF4-FFF2-40B4-BE49-F238E27FC236}">
                <a16:creationId xmlns:a16="http://schemas.microsoft.com/office/drawing/2014/main" id="{E25D1D3E-5E86-8949-9924-72B459FA1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691" y="664349"/>
            <a:ext cx="4789994" cy="3197320"/>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F8599302-B98B-5D4C-B20B-089437B1E7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631" y="484632"/>
            <a:ext cx="4589361" cy="3556755"/>
          </a:xfrm>
          <a:prstGeom prst="rect">
            <a:avLst/>
          </a:prstGeom>
        </p:spPr>
      </p:pic>
      <p:sp>
        <p:nvSpPr>
          <p:cNvPr id="9" name="TextBox 8">
            <a:extLst>
              <a:ext uri="{FF2B5EF4-FFF2-40B4-BE49-F238E27FC236}">
                <a16:creationId xmlns:a16="http://schemas.microsoft.com/office/drawing/2014/main" id="{5D93A1FF-534D-8A4C-88AC-4A64C12B3B61}"/>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67844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E49FEC8-7DFA-B242-9F51-EB2E399A0CD3}"/>
              </a:ext>
            </a:extLst>
          </p:cNvPr>
          <p:cNvSpPr txBox="1"/>
          <p:nvPr/>
        </p:nvSpPr>
        <p:spPr>
          <a:xfrm>
            <a:off x="1268185" y="420130"/>
            <a:ext cx="8946292" cy="584775"/>
          </a:xfrm>
          <a:prstGeom prst="rect">
            <a:avLst/>
          </a:prstGeom>
          <a:noFill/>
        </p:spPr>
        <p:txBody>
          <a:bodyPr wrap="square" rtlCol="0">
            <a:spAutoFit/>
          </a:bodyPr>
          <a:lstStyle/>
          <a:p>
            <a:pPr algn="ctr"/>
            <a:r>
              <a:rPr lang="en-US" sz="3200" dirty="0"/>
              <a:t>SAMR Updated for the Fourth Industrial Revolution</a:t>
            </a:r>
          </a:p>
        </p:txBody>
      </p:sp>
      <p:sp>
        <p:nvSpPr>
          <p:cNvPr id="9" name="Rectangle 8">
            <a:extLst>
              <a:ext uri="{FF2B5EF4-FFF2-40B4-BE49-F238E27FC236}">
                <a16:creationId xmlns:a16="http://schemas.microsoft.com/office/drawing/2014/main" id="{19CE117B-6D9C-3C4E-AE6B-A1FE3D736A89}"/>
              </a:ext>
            </a:extLst>
          </p:cNvPr>
          <p:cNvSpPr/>
          <p:nvPr/>
        </p:nvSpPr>
        <p:spPr>
          <a:xfrm>
            <a:off x="6985686" y="6282216"/>
            <a:ext cx="5206314" cy="307777"/>
          </a:xfrm>
          <a:prstGeom prst="rect">
            <a:avLst/>
          </a:prstGeom>
        </p:spPr>
        <p:txBody>
          <a:bodyPr wrap="square">
            <a:spAutoFit/>
          </a:bodyPr>
          <a:lstStyle/>
          <a:p>
            <a:r>
              <a:rPr lang="en-US" sz="1400" dirty="0"/>
              <a:t>Photo Credit: </a:t>
            </a:r>
            <a:r>
              <a:rPr lang="en-US" sz="1400" i="1" dirty="0"/>
              <a:t>Teaching in the Fourth Industrial Revolution</a:t>
            </a:r>
            <a:r>
              <a:rPr lang="en-US" sz="1400" dirty="0"/>
              <a:t>, Chapter 1</a:t>
            </a:r>
          </a:p>
        </p:txBody>
      </p:sp>
      <p:pic>
        <p:nvPicPr>
          <p:cNvPr id="2" name="Picture 1">
            <a:extLst>
              <a:ext uri="{FF2B5EF4-FFF2-40B4-BE49-F238E27FC236}">
                <a16:creationId xmlns:a16="http://schemas.microsoft.com/office/drawing/2014/main" id="{2AEFE00D-EC93-FB46-9460-1087DE042AA7}"/>
              </a:ext>
            </a:extLst>
          </p:cNvPr>
          <p:cNvPicPr>
            <a:picLocks noChangeAspect="1"/>
          </p:cNvPicPr>
          <p:nvPr/>
        </p:nvPicPr>
        <p:blipFill rotWithShape="1">
          <a:blip r:embed="rId3"/>
          <a:srcRect t="13841"/>
          <a:stretch/>
        </p:blipFill>
        <p:spPr>
          <a:xfrm>
            <a:off x="882771" y="1075578"/>
            <a:ext cx="10426457" cy="5135964"/>
          </a:xfrm>
          <a:prstGeom prst="rect">
            <a:avLst/>
          </a:prstGeom>
        </p:spPr>
      </p:pic>
      <p:sp>
        <p:nvSpPr>
          <p:cNvPr id="5" name="TextBox 4">
            <a:extLst>
              <a:ext uri="{FF2B5EF4-FFF2-40B4-BE49-F238E27FC236}">
                <a16:creationId xmlns:a16="http://schemas.microsoft.com/office/drawing/2014/main" id="{B7E44104-D9DE-D049-A437-C014D4A39C63}"/>
              </a:ext>
            </a:extLst>
          </p:cNvPr>
          <p:cNvSpPr txBox="1"/>
          <p:nvPr/>
        </p:nvSpPr>
        <p:spPr>
          <a:xfrm>
            <a:off x="293574" y="6488668"/>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2826796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D589E016-1EE1-484C-8423-012B4B780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3D1EC0-505E-44B4-B9FD-0EB8AC762204}"/>
              </a:ext>
            </a:extLst>
          </p:cNvPr>
          <p:cNvPicPr>
            <a:picLocks noChangeAspect="1"/>
          </p:cNvPicPr>
          <p:nvPr/>
        </p:nvPicPr>
        <p:blipFill rotWithShape="1">
          <a:blip r:embed="rId3"/>
          <a:srcRect t="2668" r="-1" b="22312"/>
          <a:stretch/>
        </p:blipFill>
        <p:spPr>
          <a:xfrm>
            <a:off x="20" y="-1"/>
            <a:ext cx="12188932" cy="6858000"/>
          </a:xfrm>
          <a:prstGeom prst="rect">
            <a:avLst/>
          </a:prstGeom>
        </p:spPr>
      </p:pic>
      <p:sp>
        <p:nvSpPr>
          <p:cNvPr id="14" name="Rectangle 13">
            <a:extLst>
              <a:ext uri="{FF2B5EF4-FFF2-40B4-BE49-F238E27FC236}">
                <a16:creationId xmlns:a16="http://schemas.microsoft.com/office/drawing/2014/main" id="{46100866-3689-418C-84D9-07C7E2435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300114"/>
            <a:ext cx="4053525" cy="425777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extBox 1"/>
          <p:cNvSpPr txBox="1"/>
          <p:nvPr/>
        </p:nvSpPr>
        <p:spPr>
          <a:xfrm>
            <a:off x="334557" y="1653703"/>
            <a:ext cx="3361953" cy="247048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400" spc="-100">
                <a:latin typeface="+mj-lt"/>
                <a:ea typeface="+mj-ea"/>
                <a:cs typeface="+mj-cs"/>
              </a:rPr>
              <a:t>It’s hard to </a:t>
            </a:r>
            <a:r>
              <a:rPr lang="en-US" sz="3400" i="1" u="sng" spc="-100">
                <a:latin typeface="+mj-lt"/>
                <a:ea typeface="+mj-ea"/>
                <a:cs typeface="+mj-cs"/>
              </a:rPr>
              <a:t>change the world</a:t>
            </a:r>
            <a:r>
              <a:rPr lang="en-US" sz="3400" spc="-100">
                <a:latin typeface="+mj-lt"/>
                <a:ea typeface="+mj-ea"/>
                <a:cs typeface="+mj-cs"/>
              </a:rPr>
              <a:t> when you don’t know much about it. </a:t>
            </a:r>
          </a:p>
        </p:txBody>
      </p:sp>
      <p:sp>
        <p:nvSpPr>
          <p:cNvPr id="9" name="TextBox 8">
            <a:extLst>
              <a:ext uri="{FF2B5EF4-FFF2-40B4-BE49-F238E27FC236}">
                <a16:creationId xmlns:a16="http://schemas.microsoft.com/office/drawing/2014/main" id="{0554E2FC-76D7-AE45-BC4F-5A7E0A151C2B}"/>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90169067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p:nvPicPr>
        <p:blipFill rotWithShape="1">
          <a:blip r:embed="rId3"/>
          <a:srcRect r="4000"/>
          <a:stretch/>
        </p:blipFill>
        <p:spPr>
          <a:xfrm>
            <a:off x="0" y="10"/>
            <a:ext cx="12191980" cy="6857990"/>
          </a:xfrm>
          <a:prstGeom prst="rect">
            <a:avLst/>
          </a:prstGeom>
        </p:spPr>
      </p:pic>
      <p:sp>
        <p:nvSpPr>
          <p:cNvPr id="14" name="Rectangle 13">
            <a:extLst>
              <a:ext uri="{FF2B5EF4-FFF2-40B4-BE49-F238E27FC236}">
                <a16:creationId xmlns:a16="http://schemas.microsoft.com/office/drawing/2014/main" id="{5A133C1E-CB83-47F3-8F35-94C2A7C58E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5008" y="1456753"/>
            <a:ext cx="2947482" cy="950545"/>
          </a:xfrm>
        </p:spPr>
        <p:txBody>
          <a:bodyPr vert="horz" lIns="91440" tIns="45720" rIns="91440" bIns="45720" rtlCol="0" anchor="b">
            <a:normAutofit fontScale="90000"/>
          </a:bodyPr>
          <a:lstStyle/>
          <a:p>
            <a:r>
              <a:rPr lang="en-US" sz="2700" b="1" dirty="0"/>
              <a:t>My Students’ Global Connections 2014-21: </a:t>
            </a:r>
            <a:br>
              <a:rPr lang="en-US" sz="2700" b="1" dirty="0"/>
            </a:br>
            <a:r>
              <a:rPr lang="en-US" sz="2700" b="1" dirty="0"/>
              <a:t>100 Countries+</a:t>
            </a:r>
            <a:br>
              <a:rPr lang="en-US" sz="2000" b="1" dirty="0"/>
            </a:br>
            <a:br>
              <a:rPr lang="en-US" sz="2000" b="1" dirty="0"/>
            </a:br>
            <a:endParaRPr lang="en-US" sz="2000" b="1" dirty="0"/>
          </a:p>
        </p:txBody>
      </p:sp>
      <p:sp>
        <p:nvSpPr>
          <p:cNvPr id="4" name="TextBox 3"/>
          <p:cNvSpPr txBox="1"/>
          <p:nvPr/>
        </p:nvSpPr>
        <p:spPr>
          <a:xfrm>
            <a:off x="252920" y="2407298"/>
            <a:ext cx="2947482" cy="349898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t">
            <a:normAutofit/>
          </a:bodyPr>
          <a:lstStyle/>
          <a:p>
            <a:pPr indent="-182880" defTabSz="914400">
              <a:lnSpc>
                <a:spcPct val="90000"/>
              </a:lnSpc>
              <a:spcAft>
                <a:spcPts val="600"/>
              </a:spcAft>
              <a:buClr>
                <a:schemeClr val="accent1"/>
              </a:buClr>
              <a:buFont typeface="Wingdings 2" pitchFamily="18" charset="2"/>
              <a:buChar char=""/>
            </a:pPr>
            <a:endParaRPr lang="en-US" sz="1200" dirty="0">
              <a:solidFill>
                <a:srgbClr val="FFFFFF"/>
              </a:solidFill>
            </a:endParaRP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Song/Cultural Exchanges</a:t>
            </a: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Virtual Valentines</a:t>
            </a: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Exchange Video Messages</a:t>
            </a: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Data Collection in Collaborative Spreadsheets</a:t>
            </a:r>
          </a:p>
          <a:p>
            <a:pPr marL="285750" indent="-182880" defTabSz="914400">
              <a:lnSpc>
                <a:spcPct val="90000"/>
              </a:lnSpc>
              <a:spcAft>
                <a:spcPts val="600"/>
              </a:spcAft>
              <a:buClr>
                <a:schemeClr val="accent1"/>
              </a:buClr>
              <a:buFont typeface="Wingdings 2" pitchFamily="18" charset="2"/>
              <a:buChar char=""/>
            </a:pPr>
            <a:r>
              <a:rPr lang="en-US" sz="1200" dirty="0" err="1">
                <a:solidFill>
                  <a:srgbClr val="FFFFFF"/>
                </a:solidFill>
              </a:rPr>
              <a:t>Quadblogging</a:t>
            </a:r>
            <a:endParaRPr lang="en-US" sz="1200" dirty="0">
              <a:solidFill>
                <a:srgbClr val="FFFFFF"/>
              </a:solidFill>
            </a:endParaRP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Slow Twitter Chat</a:t>
            </a: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Collaborative PBL Projects</a:t>
            </a: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Mystery Games</a:t>
            </a: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Virtual Teacher Exchange (guest teacher from another location)</a:t>
            </a:r>
          </a:p>
          <a:p>
            <a:pPr marL="285750" indent="-182880" defTabSz="914400">
              <a:lnSpc>
                <a:spcPct val="90000"/>
              </a:lnSpc>
              <a:spcAft>
                <a:spcPts val="600"/>
              </a:spcAft>
              <a:buClr>
                <a:schemeClr val="accent1"/>
              </a:buClr>
              <a:buFont typeface="Wingdings 2" pitchFamily="18" charset="2"/>
              <a:buChar char=""/>
            </a:pPr>
            <a:r>
              <a:rPr lang="en-US" sz="1200" dirty="0">
                <a:solidFill>
                  <a:srgbClr val="FFFFFF"/>
                </a:solidFill>
              </a:rPr>
              <a:t>Digital Post Cards</a:t>
            </a:r>
          </a:p>
          <a:p>
            <a:pPr marL="285750" indent="-182880" defTabSz="914400">
              <a:lnSpc>
                <a:spcPct val="90000"/>
              </a:lnSpc>
              <a:spcAft>
                <a:spcPts val="600"/>
              </a:spcAft>
              <a:buClr>
                <a:schemeClr val="accent1"/>
              </a:buClr>
              <a:buFont typeface="Wingdings 2" pitchFamily="18" charset="2"/>
              <a:buChar char=""/>
            </a:pPr>
            <a:endParaRPr lang="en-US" sz="1200" dirty="0">
              <a:solidFill>
                <a:srgbClr val="FFFFFF"/>
              </a:solidFill>
            </a:endParaRPr>
          </a:p>
          <a:p>
            <a:pPr indent="-182880" defTabSz="914400">
              <a:lnSpc>
                <a:spcPct val="90000"/>
              </a:lnSpc>
              <a:spcAft>
                <a:spcPts val="600"/>
              </a:spcAft>
              <a:buClr>
                <a:schemeClr val="accent1"/>
              </a:buClr>
              <a:buFont typeface="Wingdings 2" pitchFamily="18" charset="2"/>
              <a:buChar char=""/>
            </a:pPr>
            <a:endParaRPr lang="en-US" sz="1200" dirty="0">
              <a:solidFill>
                <a:srgbClr val="FFFFFF"/>
              </a:solidFill>
            </a:endParaRPr>
          </a:p>
        </p:txBody>
      </p:sp>
      <p:sp>
        <p:nvSpPr>
          <p:cNvPr id="16" name="Rectangle 15">
            <a:extLst>
              <a:ext uri="{FF2B5EF4-FFF2-40B4-BE49-F238E27FC236}">
                <a16:creationId xmlns:a16="http://schemas.microsoft.com/office/drawing/2014/main" id="{289E943A-225D-44B1-B345-D7FDBA43C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C6E6B86A-DD46-354A-85A3-5140E7036F4A}"/>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823556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6E56D59F-3F15-2D4B-97FC-478B9AF7D046}"/>
              </a:ext>
            </a:extLst>
          </p:cNvPr>
          <p:cNvSpPr txBox="1"/>
          <p:nvPr/>
        </p:nvSpPr>
        <p:spPr>
          <a:xfrm>
            <a:off x="478580" y="2053882"/>
            <a:ext cx="3685070" cy="1965257"/>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spc="-100" dirty="0">
                <a:solidFill>
                  <a:srgbClr val="FFFFFF"/>
                </a:solidFill>
                <a:latin typeface="+mj-lt"/>
                <a:ea typeface="+mj-ea"/>
                <a:cs typeface="+mj-cs"/>
              </a:rPr>
              <a:t>5 Clue Challenge</a:t>
            </a:r>
          </a:p>
          <a:p>
            <a:pPr defTabSz="914400">
              <a:lnSpc>
                <a:spcPct val="90000"/>
              </a:lnSpc>
              <a:spcBef>
                <a:spcPct val="0"/>
              </a:spcBef>
              <a:spcAft>
                <a:spcPts val="600"/>
              </a:spcAft>
            </a:pPr>
            <a:endParaRPr lang="en-US" sz="3200" spc="-100" dirty="0">
              <a:solidFill>
                <a:srgbClr val="FFFFFF"/>
              </a:solidFill>
              <a:latin typeface="+mj-lt"/>
              <a:ea typeface="+mj-ea"/>
              <a:cs typeface="+mj-cs"/>
            </a:endParaRPr>
          </a:p>
          <a:p>
            <a:pPr defTabSz="914400">
              <a:lnSpc>
                <a:spcPct val="90000"/>
              </a:lnSpc>
              <a:spcBef>
                <a:spcPct val="0"/>
              </a:spcBef>
              <a:spcAft>
                <a:spcPts val="600"/>
              </a:spcAft>
            </a:pPr>
            <a:r>
              <a:rPr lang="en-US" sz="3200" spc="-100" dirty="0">
                <a:solidFill>
                  <a:srgbClr val="FFFFFF"/>
                </a:solidFill>
                <a:latin typeface="+mj-lt"/>
                <a:ea typeface="+mj-ea"/>
                <a:cs typeface="+mj-cs"/>
              </a:rPr>
              <a:t>5ClueChallenge.com</a:t>
            </a:r>
          </a:p>
        </p:txBody>
      </p:sp>
      <p:sp>
        <p:nvSpPr>
          <p:cNvPr id="20" name="Rectangle 1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a:extLst>
              <a:ext uri="{FF2B5EF4-FFF2-40B4-BE49-F238E27FC236}">
                <a16:creationId xmlns:a16="http://schemas.microsoft.com/office/drawing/2014/main" id="{E5D95A84-1051-8F46-9EBD-81FA42A5776E}"/>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pic>
        <p:nvPicPr>
          <p:cNvPr id="2" name="Picture 1">
            <a:extLst>
              <a:ext uri="{FF2B5EF4-FFF2-40B4-BE49-F238E27FC236}">
                <a16:creationId xmlns:a16="http://schemas.microsoft.com/office/drawing/2014/main" id="{BBC7D9B5-B210-1F47-8DDC-B71C498B8A97}"/>
              </a:ext>
            </a:extLst>
          </p:cNvPr>
          <p:cNvPicPr>
            <a:picLocks noChangeAspect="1"/>
          </p:cNvPicPr>
          <p:nvPr/>
        </p:nvPicPr>
        <p:blipFill>
          <a:blip r:embed="rId3"/>
          <a:stretch>
            <a:fillRect/>
          </a:stretch>
        </p:blipFill>
        <p:spPr>
          <a:xfrm>
            <a:off x="5120808" y="387606"/>
            <a:ext cx="6197600" cy="6007100"/>
          </a:xfrm>
          <a:prstGeom prst="rect">
            <a:avLst/>
          </a:prstGeom>
        </p:spPr>
      </p:pic>
    </p:spTree>
    <p:extLst>
      <p:ext uri="{BB962C8B-B14F-4D97-AF65-F5344CB8AC3E}">
        <p14:creationId xmlns:p14="http://schemas.microsoft.com/office/powerpoint/2010/main" val="1272750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FEF798-06DD-C645-B182-6AC578132607}"/>
              </a:ext>
            </a:extLst>
          </p:cNvPr>
          <p:cNvPicPr>
            <a:picLocks noChangeAspect="1"/>
          </p:cNvPicPr>
          <p:nvPr/>
        </p:nvPicPr>
        <p:blipFill rotWithShape="1">
          <a:blip r:embed="rId2"/>
          <a:srcRect l="17477" r="40336"/>
          <a:stretch/>
        </p:blipFill>
        <p:spPr>
          <a:xfrm rot="5400000">
            <a:off x="2667000" y="-2667000"/>
            <a:ext cx="6858000" cy="12192000"/>
          </a:xfrm>
          <a:prstGeom prst="rect">
            <a:avLst/>
          </a:prstGeom>
        </p:spPr>
      </p:pic>
      <p:sp>
        <p:nvSpPr>
          <p:cNvPr id="3" name="TextBox 2">
            <a:extLst>
              <a:ext uri="{FF2B5EF4-FFF2-40B4-BE49-F238E27FC236}">
                <a16:creationId xmlns:a16="http://schemas.microsoft.com/office/drawing/2014/main" id="{45EFAAA6-E343-E84A-929D-C181B34352F0}"/>
              </a:ext>
            </a:extLst>
          </p:cNvPr>
          <p:cNvSpPr txBox="1"/>
          <p:nvPr/>
        </p:nvSpPr>
        <p:spPr>
          <a:xfrm>
            <a:off x="292061" y="6441687"/>
            <a:ext cx="1160484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msoskil</a:t>
            </a:r>
            <a:r>
              <a:rPr lang="en-US" dirty="0">
                <a:solidFill>
                  <a:schemeClr val="bg1"/>
                </a:solidFill>
              </a:rPr>
              <a:t>																			#</a:t>
            </a:r>
            <a:r>
              <a:rPr lang="en-US" dirty="0" err="1">
                <a:solidFill>
                  <a:schemeClr val="bg1"/>
                </a:solidFill>
              </a:rPr>
              <a:t>FlipTheSystem</a:t>
            </a:r>
            <a:endParaRPr lang="en-US" dirty="0">
              <a:solidFill>
                <a:schemeClr val="bg1"/>
              </a:solidFill>
            </a:endParaRPr>
          </a:p>
        </p:txBody>
      </p:sp>
    </p:spTree>
    <p:extLst>
      <p:ext uri="{BB962C8B-B14F-4D97-AF65-F5344CB8AC3E}">
        <p14:creationId xmlns:p14="http://schemas.microsoft.com/office/powerpoint/2010/main" val="3387857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5885" y="4625005"/>
            <a:ext cx="9498441" cy="2189018"/>
          </a:xfrm>
          <a:prstGeom prst="rect">
            <a:avLst/>
          </a:prstGeom>
        </p:spPr>
        <p:txBody>
          <a:bodyPr vert="horz" lIns="91440" tIns="45720" rIns="91440" bIns="45720" rtlCol="0" anchor="b">
            <a:normAutofit fontScale="62500" lnSpcReduction="20000"/>
          </a:bodyPr>
          <a:lstStyle/>
          <a:p>
            <a:pPr algn="ctr" defTabSz="914400">
              <a:lnSpc>
                <a:spcPct val="90000"/>
              </a:lnSpc>
              <a:spcBef>
                <a:spcPct val="0"/>
              </a:spcBef>
              <a:spcAft>
                <a:spcPts val="600"/>
              </a:spcAft>
            </a:pPr>
            <a:r>
              <a:rPr lang="en-US" sz="4000" u="sng" dirty="0">
                <a:ea typeface="+mj-ea"/>
                <a:cs typeface="+mj-cs"/>
                <a:hlinkClick r:id="rId3">
                  <a:extLst>
                    <a:ext uri="{A12FA001-AC4F-418D-AE19-62706E023703}">
                      <ahyp:hlinkClr xmlns:ahyp="http://schemas.microsoft.com/office/drawing/2018/hyperlinkcolor" val="tx"/>
                    </a:ext>
                  </a:extLst>
                </a:hlinkClick>
              </a:rPr>
              <a:t>DESIGN THINKING AND UNITED NATIONS S</a:t>
            </a:r>
            <a:r>
              <a:rPr lang="en-US" sz="4000" u="sng" dirty="0">
                <a:ea typeface="+mj-ea"/>
                <a:cs typeface="+mj-cs"/>
              </a:rPr>
              <a:t>DGS</a:t>
            </a:r>
          </a:p>
          <a:p>
            <a:pPr algn="ctr" defTabSz="914400">
              <a:lnSpc>
                <a:spcPct val="90000"/>
              </a:lnSpc>
              <a:spcBef>
                <a:spcPct val="0"/>
              </a:spcBef>
              <a:spcAft>
                <a:spcPts val="600"/>
              </a:spcAft>
            </a:pPr>
            <a:endParaRPr lang="en-US" sz="4000" dirty="0">
              <a:ea typeface="+mj-ea"/>
              <a:cs typeface="+mj-cs"/>
            </a:endParaRPr>
          </a:p>
          <a:p>
            <a:pPr algn="ctr" defTabSz="914400">
              <a:lnSpc>
                <a:spcPct val="90000"/>
              </a:lnSpc>
              <a:spcBef>
                <a:spcPct val="0"/>
              </a:spcBef>
              <a:spcAft>
                <a:spcPts val="600"/>
              </a:spcAft>
            </a:pPr>
            <a:r>
              <a:rPr lang="en-US" sz="4000" dirty="0">
                <a:ea typeface="+mj-ea"/>
                <a:cs typeface="+mj-cs"/>
              </a:rPr>
              <a:t>SDGs Resources: </a:t>
            </a:r>
          </a:p>
          <a:p>
            <a:pPr algn="ctr" defTabSz="914400">
              <a:lnSpc>
                <a:spcPct val="90000"/>
              </a:lnSpc>
              <a:spcBef>
                <a:spcPct val="0"/>
              </a:spcBef>
              <a:spcAft>
                <a:spcPts val="600"/>
              </a:spcAft>
            </a:pPr>
            <a:r>
              <a:rPr lang="en-US" sz="4000" dirty="0" err="1">
                <a:ea typeface="+mj-ea"/>
                <a:cs typeface="+mj-cs"/>
              </a:rPr>
              <a:t>TeachSDGs.Org</a:t>
            </a:r>
            <a:endParaRPr lang="en-US" sz="4000" dirty="0">
              <a:ea typeface="+mj-ea"/>
              <a:cs typeface="+mj-cs"/>
            </a:endParaRPr>
          </a:p>
          <a:p>
            <a:pPr algn="ctr" defTabSz="914400">
              <a:lnSpc>
                <a:spcPct val="90000"/>
              </a:lnSpc>
              <a:spcBef>
                <a:spcPct val="0"/>
              </a:spcBef>
              <a:spcAft>
                <a:spcPts val="600"/>
              </a:spcAft>
            </a:pPr>
            <a:r>
              <a:rPr lang="en-US" sz="4000" dirty="0" err="1"/>
              <a:t>WorldsLargestLesson.GlobalGoals.Org</a:t>
            </a:r>
            <a:endParaRPr lang="en-US" sz="4000" dirty="0"/>
          </a:p>
          <a:p>
            <a:pPr algn="ctr" defTabSz="914400">
              <a:lnSpc>
                <a:spcPct val="90000"/>
              </a:lnSpc>
              <a:spcBef>
                <a:spcPct val="0"/>
              </a:spcBef>
              <a:spcAft>
                <a:spcPts val="600"/>
              </a:spcAft>
            </a:pPr>
            <a:r>
              <a:rPr lang="en-US" sz="4000" dirty="0" err="1">
                <a:ea typeface="+mj-ea"/>
                <a:cs typeface="+mj-cs"/>
              </a:rPr>
              <a:t>InnovationSDGLab.com</a:t>
            </a:r>
            <a:r>
              <a:rPr lang="en-US" sz="4000" dirty="0">
                <a:ea typeface="+mj-ea"/>
                <a:cs typeface="+mj-cs"/>
              </a:rPr>
              <a:t>/book</a:t>
            </a:r>
          </a:p>
          <a:p>
            <a:pPr algn="ctr" defTabSz="914400">
              <a:lnSpc>
                <a:spcPct val="90000"/>
              </a:lnSpc>
              <a:spcBef>
                <a:spcPct val="0"/>
              </a:spcBef>
              <a:spcAft>
                <a:spcPts val="600"/>
              </a:spcAft>
            </a:pPr>
            <a:endParaRPr lang="en-US" sz="3700" cap="all" dirty="0">
              <a:latin typeface="+mj-lt"/>
              <a:ea typeface="+mj-ea"/>
              <a:cs typeface="+mj-cs"/>
            </a:endParaRPr>
          </a:p>
        </p:txBody>
      </p:sp>
      <p:pic>
        <p:nvPicPr>
          <p:cNvPr id="5" name="Picture 4" descr="7875641_orig.png">
            <a:extLst>
              <a:ext uri="{FF2B5EF4-FFF2-40B4-BE49-F238E27FC236}">
                <a16:creationId xmlns:a16="http://schemas.microsoft.com/office/drawing/2014/main" id="{FF1000FB-0C9F-704A-BD3B-AC0ABBB712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35" y="1029527"/>
            <a:ext cx="5051471" cy="2819425"/>
          </a:xfrm>
          <a:prstGeom prst="rect">
            <a:avLst/>
          </a:prstGeom>
        </p:spPr>
      </p:pic>
      <p:pic>
        <p:nvPicPr>
          <p:cNvPr id="3" name="Picture 2"/>
          <p:cNvPicPr>
            <a:picLocks noChangeAspect="1"/>
          </p:cNvPicPr>
          <p:nvPr/>
        </p:nvPicPr>
        <p:blipFill>
          <a:blip r:embed="rId5"/>
          <a:stretch>
            <a:fillRect/>
          </a:stretch>
        </p:blipFill>
        <p:spPr>
          <a:xfrm>
            <a:off x="6188832" y="1138486"/>
            <a:ext cx="5051472" cy="2601507"/>
          </a:xfrm>
          <a:prstGeom prst="rect">
            <a:avLst/>
          </a:prstGeom>
        </p:spPr>
      </p:pic>
      <p:sp>
        <p:nvSpPr>
          <p:cNvPr id="6" name="TextBox 5">
            <a:extLst>
              <a:ext uri="{FF2B5EF4-FFF2-40B4-BE49-F238E27FC236}">
                <a16:creationId xmlns:a16="http://schemas.microsoft.com/office/drawing/2014/main" id="{0A795B5E-6C46-8240-8897-37A65263A114}"/>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3944733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456764"/>
            <a:ext cx="10515600" cy="948268"/>
          </a:xfrm>
        </p:spPr>
        <p:txBody>
          <a:bodyPr>
            <a:normAutofit/>
          </a:bodyPr>
          <a:lstStyle/>
          <a:p>
            <a:pPr algn="ctr"/>
            <a:r>
              <a:rPr lang="en-US" cap="none" dirty="0" err="1">
                <a:solidFill>
                  <a:schemeClr val="tx1"/>
                </a:solidFill>
              </a:rPr>
              <a:t>Empatico.org</a:t>
            </a:r>
            <a:endParaRPr lang="en-US" cap="none" dirty="0">
              <a:solidFill>
                <a:schemeClr val="tx1"/>
              </a:solidFill>
            </a:endParaRPr>
          </a:p>
        </p:txBody>
      </p:sp>
      <p:pic>
        <p:nvPicPr>
          <p:cNvPr id="9" name="Content Placeholder 6">
            <a:extLst>
              <a:ext uri="{FF2B5EF4-FFF2-40B4-BE49-F238E27FC236}">
                <a16:creationId xmlns:a16="http://schemas.microsoft.com/office/drawing/2014/main" id="{DFA9DF1E-882F-0040-9BDB-FFC47D7CF7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891" y="522814"/>
            <a:ext cx="8784215" cy="4933950"/>
          </a:xfrm>
        </p:spPr>
      </p:pic>
      <p:sp>
        <p:nvSpPr>
          <p:cNvPr id="4" name="TextBox 3">
            <a:extLst>
              <a:ext uri="{FF2B5EF4-FFF2-40B4-BE49-F238E27FC236}">
                <a16:creationId xmlns:a16="http://schemas.microsoft.com/office/drawing/2014/main" id="{EC53F069-45E4-3947-B029-B806557DFAC8}"/>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817847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886D4068-D045-48B0-9A00-198F2FE4B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2664C4B-AAE2-4AA0-8918-134E8086F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2919" y="1123837"/>
            <a:ext cx="2947482" cy="4601183"/>
          </a:xfrm>
        </p:spPr>
        <p:txBody>
          <a:bodyPr vert="horz" lIns="91440" tIns="45720" rIns="91440" bIns="45720" rtlCol="0" anchor="ctr">
            <a:normAutofit/>
          </a:bodyPr>
          <a:lstStyle/>
          <a:p>
            <a:r>
              <a:rPr lang="en-US"/>
              <a:t>Virtual Field Trips</a:t>
            </a:r>
          </a:p>
        </p:txBody>
      </p:sp>
      <p:sp>
        <p:nvSpPr>
          <p:cNvPr id="18" name="Rectangle 17">
            <a:extLst>
              <a:ext uri="{FF2B5EF4-FFF2-40B4-BE49-F238E27FC236}">
                <a16:creationId xmlns:a16="http://schemas.microsoft.com/office/drawing/2014/main" id="{616F9FD8-4CFE-4C77-8F29-5D801C57E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TextBox 2">
            <a:extLst>
              <a:ext uri="{FF2B5EF4-FFF2-40B4-BE49-F238E27FC236}">
                <a16:creationId xmlns:a16="http://schemas.microsoft.com/office/drawing/2014/main" id="{86917494-4DEA-4DC9-BC94-82F3FD8B89AD}"/>
              </a:ext>
            </a:extLst>
          </p:cNvPr>
          <p:cNvGraphicFramePr/>
          <p:nvPr>
            <p:extLst>
              <p:ext uri="{D42A27DB-BD31-4B8C-83A1-F6EECF244321}">
                <p14:modId xmlns:p14="http://schemas.microsoft.com/office/powerpoint/2010/main" val="2825477804"/>
              </p:ext>
            </p:extLst>
          </p:nvPr>
        </p:nvGraphicFramePr>
        <p:xfrm>
          <a:off x="3869268" y="864108"/>
          <a:ext cx="7315200"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527C3285-A13C-8A4A-ADCC-A6DBA85FDAB0}"/>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327278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2919" y="1123837"/>
            <a:ext cx="2947482" cy="4601183"/>
          </a:xfrm>
        </p:spPr>
        <p:txBody>
          <a:bodyPr vert="horz" lIns="91440" tIns="45720" rIns="91440" bIns="45720" rtlCol="0" anchor="ctr">
            <a:normAutofit/>
          </a:bodyPr>
          <a:lstStyle/>
          <a:p>
            <a:r>
              <a:rPr lang="en-US" sz="3600" dirty="0"/>
              <a:t>Virtual Connections and Mystery Games</a:t>
            </a:r>
          </a:p>
        </p:txBody>
      </p:sp>
      <p:sp>
        <p:nvSpPr>
          <p:cNvPr id="4" name="Text Placeholder 3"/>
          <p:cNvSpPr>
            <a:spLocks noGrp="1"/>
          </p:cNvSpPr>
          <p:nvPr>
            <p:ph type="body" sz="half" idx="2"/>
          </p:nvPr>
        </p:nvSpPr>
        <p:spPr>
          <a:xfrm>
            <a:off x="3869267" y="864108"/>
            <a:ext cx="3585891" cy="5120640"/>
          </a:xfrm>
        </p:spPr>
        <p:txBody>
          <a:bodyPr vert="horz" lIns="91440" tIns="45720" rIns="91440" bIns="45720" rtlCol="0" anchor="ctr">
            <a:normAutofit/>
          </a:bodyPr>
          <a:lstStyle/>
          <a:p>
            <a:pPr marL="285750" indent="-182880">
              <a:lnSpc>
                <a:spcPct val="90000"/>
              </a:lnSpc>
              <a:buFont typeface="Wingdings 2" pitchFamily="18" charset="2"/>
              <a:buChar char=""/>
            </a:pPr>
            <a:r>
              <a:rPr lang="en-US" b="1" dirty="0">
                <a:solidFill>
                  <a:schemeClr val="tx1">
                    <a:lumMod val="65000"/>
                    <a:lumOff val="35000"/>
                  </a:schemeClr>
                </a:solidFill>
              </a:rPr>
              <a:t>Similar to "20 Questions"</a:t>
            </a:r>
          </a:p>
          <a:p>
            <a:pPr marL="285750" indent="-182880">
              <a:lnSpc>
                <a:spcPct val="90000"/>
              </a:lnSpc>
              <a:buFont typeface="Wingdings 2" pitchFamily="18" charset="2"/>
              <a:buChar char=""/>
            </a:pPr>
            <a:r>
              <a:rPr lang="en-US" b="1" dirty="0">
                <a:solidFill>
                  <a:schemeClr val="tx1">
                    <a:lumMod val="65000"/>
                    <a:lumOff val="35000"/>
                  </a:schemeClr>
                </a:solidFill>
              </a:rPr>
              <a:t>Each class takes turns asking Yes/No questions to figure out location of the other class.</a:t>
            </a:r>
          </a:p>
          <a:p>
            <a:pPr marL="285750" indent="-182880">
              <a:lnSpc>
                <a:spcPct val="90000"/>
              </a:lnSpc>
              <a:buFont typeface="Wingdings 2" pitchFamily="18" charset="2"/>
              <a:buChar char=""/>
            </a:pPr>
            <a:r>
              <a:rPr lang="en-US" b="1" dirty="0">
                <a:solidFill>
                  <a:schemeClr val="tx1">
                    <a:lumMod val="65000"/>
                    <a:lumOff val="35000"/>
                  </a:schemeClr>
                </a:solidFill>
              </a:rPr>
              <a:t>Variations: animals, numbers, elements, occupations, etc. instead of locations.</a:t>
            </a:r>
          </a:p>
          <a:p>
            <a:pPr marL="285750" indent="-182880">
              <a:lnSpc>
                <a:spcPct val="90000"/>
              </a:lnSpc>
              <a:buFont typeface="Wingdings 2" pitchFamily="18" charset="2"/>
              <a:buChar char=""/>
            </a:pPr>
            <a:r>
              <a:rPr lang="en-US" b="1" dirty="0">
                <a:solidFill>
                  <a:schemeClr val="tx1">
                    <a:lumMod val="65000"/>
                    <a:lumOff val="35000"/>
                  </a:schemeClr>
                </a:solidFill>
              </a:rPr>
              <a:t>Builds critical thinking skills and content knowledge.</a:t>
            </a:r>
          </a:p>
          <a:p>
            <a:pPr marL="285750" indent="-182880">
              <a:lnSpc>
                <a:spcPct val="90000"/>
              </a:lnSpc>
              <a:buFont typeface="Wingdings 2" pitchFamily="18" charset="2"/>
              <a:buChar char=""/>
            </a:pPr>
            <a:r>
              <a:rPr lang="en-US" b="1" dirty="0">
                <a:solidFill>
                  <a:schemeClr val="tx1">
                    <a:lumMod val="65000"/>
                    <a:lumOff val="35000"/>
                  </a:schemeClr>
                </a:solidFill>
              </a:rPr>
              <a:t>Creates opportunities to connect with other locations to have Q&amp;A sessions to find shared humanity.</a:t>
            </a:r>
          </a:p>
        </p:txBody>
      </p:sp>
      <p:pic>
        <p:nvPicPr>
          <p:cNvPr id="5" name="Picture Placeholder 4" descr="we will now refer to it as &quot;Mystery Location&quot;"/>
          <p:cNvPicPr>
            <a:picLocks noGrp="1" noChangeAspect="1"/>
          </p:cNvPicPr>
          <p:nvPr>
            <p:ph type="pic" idx="1"/>
          </p:nvPr>
        </p:nvPicPr>
        <p:blipFill rotWithShape="1">
          <a:blip r:embed="rId3"/>
          <a:srcRect r="17339"/>
          <a:stretch/>
        </p:blipFill>
        <p:spPr>
          <a:xfrm>
            <a:off x="7818120" y="1852658"/>
            <a:ext cx="3474720" cy="3152684"/>
          </a:xfrm>
          <a:prstGeom prst="rect">
            <a:avLst/>
          </a:prstGeom>
        </p:spPr>
      </p:pic>
      <p:sp>
        <p:nvSpPr>
          <p:cNvPr id="7" name="TextBox 6">
            <a:extLst>
              <a:ext uri="{FF2B5EF4-FFF2-40B4-BE49-F238E27FC236}">
                <a16:creationId xmlns:a16="http://schemas.microsoft.com/office/drawing/2014/main" id="{DF8284F6-BE81-474C-AA6C-89D25FD0E6C0}"/>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2402451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07C14F35-3136-FC47-A221-F1A5587BADC6}"/>
              </a:ext>
            </a:extLst>
          </p:cNvPr>
          <p:cNvSpPr>
            <a:spLocks noGrp="1"/>
          </p:cNvSpPr>
          <p:nvPr>
            <p:ph type="title"/>
          </p:nvPr>
        </p:nvSpPr>
        <p:spPr>
          <a:xfrm>
            <a:off x="643467" y="1298448"/>
            <a:ext cx="3685070" cy="3255264"/>
          </a:xfrm>
        </p:spPr>
        <p:txBody>
          <a:bodyPr vert="horz" lIns="91440" tIns="45720" rIns="91440" bIns="45720" rtlCol="0" anchor="b">
            <a:normAutofit/>
          </a:bodyPr>
          <a:lstStyle/>
          <a:p>
            <a:r>
              <a:rPr lang="en-US" sz="3700" spc="-100"/>
              <a:t>Mrs. Smoke’s Google Trick for Connecting with Experts</a:t>
            </a:r>
            <a:br>
              <a:rPr lang="en-US" sz="3700" spc="-100"/>
            </a:br>
            <a:br>
              <a:rPr lang="en-US" sz="3700" spc="-100"/>
            </a:br>
            <a:r>
              <a:rPr lang="en-US" sz="3700" spc="-100"/>
              <a:t>@mrs_Smoke </a:t>
            </a:r>
          </a:p>
        </p:txBody>
      </p:sp>
      <p:pic>
        <p:nvPicPr>
          <p:cNvPr id="2" name="Picture 1">
            <a:extLst>
              <a:ext uri="{FF2B5EF4-FFF2-40B4-BE49-F238E27FC236}">
                <a16:creationId xmlns:a16="http://schemas.microsoft.com/office/drawing/2014/main" id="{E99B36AD-8B5C-7446-8F5F-AD6928BA26B2}"/>
              </a:ext>
            </a:extLst>
          </p:cNvPr>
          <p:cNvPicPr>
            <a:picLocks noChangeAspect="1"/>
          </p:cNvPicPr>
          <p:nvPr/>
        </p:nvPicPr>
        <p:blipFill rotWithShape="1">
          <a:blip r:embed="rId2"/>
          <a:srcRect l="10902" r="27285"/>
          <a:stretch/>
        </p:blipFill>
        <p:spPr>
          <a:xfrm>
            <a:off x="5120640" y="759599"/>
            <a:ext cx="6367271" cy="5330650"/>
          </a:xfrm>
          <a:prstGeom prst="rect">
            <a:avLst/>
          </a:prstGeom>
        </p:spPr>
      </p:pic>
      <p:sp>
        <p:nvSpPr>
          <p:cNvPr id="16" name="Rectangle 15">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a:extLst>
              <a:ext uri="{FF2B5EF4-FFF2-40B4-BE49-F238E27FC236}">
                <a16:creationId xmlns:a16="http://schemas.microsoft.com/office/drawing/2014/main" id="{73F07AD3-F29C-DF41-8D2D-F2E22927B3C5}"/>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376079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67909C-D133-9A4E-B7AE-85722BCDACF2}"/>
              </a:ext>
            </a:extLst>
          </p:cNvPr>
          <p:cNvPicPr>
            <a:picLocks noChangeAspect="1"/>
          </p:cNvPicPr>
          <p:nvPr/>
        </p:nvPicPr>
        <p:blipFill rotWithShape="1">
          <a:blip r:embed="rId2">
            <a:extLst>
              <a:ext uri="{28A0092B-C50C-407E-A947-70E740481C1C}">
                <a14:useLocalDpi xmlns:a14="http://schemas.microsoft.com/office/drawing/2010/main" val="0"/>
              </a:ext>
            </a:extLst>
          </a:blip>
          <a:srcRect t="37474" b="20338"/>
          <a:stretch/>
        </p:blipFill>
        <p:spPr>
          <a:xfrm>
            <a:off x="20" y="10"/>
            <a:ext cx="12191980" cy="6857990"/>
          </a:xfrm>
          <a:prstGeom prst="rect">
            <a:avLst/>
          </a:prstGeom>
        </p:spPr>
      </p:pic>
      <p:sp>
        <p:nvSpPr>
          <p:cNvPr id="4" name="TextBox 3">
            <a:extLst>
              <a:ext uri="{FF2B5EF4-FFF2-40B4-BE49-F238E27FC236}">
                <a16:creationId xmlns:a16="http://schemas.microsoft.com/office/drawing/2014/main" id="{14F2D8C9-9D3B-0444-A22B-0526B8AF0A39}"/>
              </a:ext>
            </a:extLst>
          </p:cNvPr>
          <p:cNvSpPr txBox="1"/>
          <p:nvPr/>
        </p:nvSpPr>
        <p:spPr>
          <a:xfrm>
            <a:off x="292061" y="6441687"/>
            <a:ext cx="1160484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msoskil</a:t>
            </a:r>
            <a:r>
              <a:rPr lang="en-US" dirty="0">
                <a:solidFill>
                  <a:schemeClr val="bg1"/>
                </a:solidFill>
              </a:rPr>
              <a:t>																			#</a:t>
            </a:r>
            <a:r>
              <a:rPr lang="en-US" dirty="0" err="1">
                <a:solidFill>
                  <a:schemeClr val="bg1"/>
                </a:solidFill>
              </a:rPr>
              <a:t>FlipTheSystem</a:t>
            </a:r>
            <a:endParaRPr lang="en-US" dirty="0">
              <a:solidFill>
                <a:schemeClr val="bg1"/>
              </a:solidFill>
            </a:endParaRPr>
          </a:p>
        </p:txBody>
      </p:sp>
    </p:spTree>
    <p:extLst>
      <p:ext uri="{BB962C8B-B14F-4D97-AF65-F5344CB8AC3E}">
        <p14:creationId xmlns:p14="http://schemas.microsoft.com/office/powerpoint/2010/main" val="1276779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F3041-B2B2-6847-AA03-7F2CB10BB2CB}"/>
              </a:ext>
            </a:extLst>
          </p:cNvPr>
          <p:cNvPicPr>
            <a:picLocks noChangeAspect="1"/>
          </p:cNvPicPr>
          <p:nvPr/>
        </p:nvPicPr>
        <p:blipFill>
          <a:blip r:embed="rId2"/>
          <a:stretch>
            <a:fillRect/>
          </a:stretch>
        </p:blipFill>
        <p:spPr>
          <a:xfrm>
            <a:off x="0" y="388588"/>
            <a:ext cx="12192000" cy="6080823"/>
          </a:xfrm>
          <a:prstGeom prst="rect">
            <a:avLst/>
          </a:prstGeom>
        </p:spPr>
      </p:pic>
      <p:sp>
        <p:nvSpPr>
          <p:cNvPr id="3" name="TextBox 2">
            <a:extLst>
              <a:ext uri="{FF2B5EF4-FFF2-40B4-BE49-F238E27FC236}">
                <a16:creationId xmlns:a16="http://schemas.microsoft.com/office/drawing/2014/main" id="{76F37200-B230-C144-972B-13543C48E82D}"/>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641154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096BD-DD8E-B943-9597-A274C410713E}"/>
              </a:ext>
            </a:extLst>
          </p:cNvPr>
          <p:cNvPicPr>
            <a:picLocks noChangeAspect="1"/>
          </p:cNvPicPr>
          <p:nvPr/>
        </p:nvPicPr>
        <p:blipFill rotWithShape="1">
          <a:blip r:embed="rId2"/>
          <a:srcRect t="10112" b="14888"/>
          <a:stretch/>
        </p:blipFill>
        <p:spPr>
          <a:xfrm>
            <a:off x="20" y="10"/>
            <a:ext cx="12191980" cy="6857990"/>
          </a:xfrm>
          <a:prstGeom prst="rect">
            <a:avLst/>
          </a:prstGeom>
        </p:spPr>
      </p:pic>
      <p:sp>
        <p:nvSpPr>
          <p:cNvPr id="4" name="TextBox 3">
            <a:extLst>
              <a:ext uri="{FF2B5EF4-FFF2-40B4-BE49-F238E27FC236}">
                <a16:creationId xmlns:a16="http://schemas.microsoft.com/office/drawing/2014/main" id="{4E933D51-27B0-6C48-B08C-A0C19F594EBF}"/>
              </a:ext>
            </a:extLst>
          </p:cNvPr>
          <p:cNvSpPr txBox="1"/>
          <p:nvPr/>
        </p:nvSpPr>
        <p:spPr>
          <a:xfrm>
            <a:off x="292061" y="6441687"/>
            <a:ext cx="1160484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msoskil</a:t>
            </a:r>
            <a:r>
              <a:rPr lang="en-US" dirty="0">
                <a:solidFill>
                  <a:schemeClr val="bg1"/>
                </a:solidFill>
              </a:rPr>
              <a:t>																			#</a:t>
            </a:r>
            <a:r>
              <a:rPr lang="en-US" dirty="0" err="1">
                <a:solidFill>
                  <a:schemeClr val="bg1"/>
                </a:solidFill>
              </a:rPr>
              <a:t>FlipTheSystem</a:t>
            </a:r>
            <a:endParaRPr lang="en-US" dirty="0">
              <a:solidFill>
                <a:schemeClr val="bg1"/>
              </a:solidFill>
            </a:endParaRPr>
          </a:p>
        </p:txBody>
      </p:sp>
    </p:spTree>
    <p:extLst>
      <p:ext uri="{BB962C8B-B14F-4D97-AF65-F5344CB8AC3E}">
        <p14:creationId xmlns:p14="http://schemas.microsoft.com/office/powerpoint/2010/main" val="1982822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C2268-C615-DE42-9999-15B67028FD81}"/>
              </a:ext>
            </a:extLst>
          </p:cNvPr>
          <p:cNvPicPr>
            <a:picLocks noChangeAspect="1"/>
          </p:cNvPicPr>
          <p:nvPr/>
        </p:nvPicPr>
        <p:blipFill>
          <a:blip r:embed="rId2"/>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73639BD5-9CF3-4A4B-93E5-8C56C26E8136}"/>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0376466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C82CC5-D16C-694B-B704-711A866DA6CD}"/>
              </a:ext>
            </a:extLst>
          </p:cNvPr>
          <p:cNvPicPr>
            <a:picLocks noChangeAspect="1"/>
          </p:cNvPicPr>
          <p:nvPr/>
        </p:nvPicPr>
        <p:blipFill>
          <a:blip r:embed="rId2"/>
          <a:stretch>
            <a:fillRect/>
          </a:stretch>
        </p:blipFill>
        <p:spPr>
          <a:xfrm>
            <a:off x="1249680" y="704850"/>
            <a:ext cx="4508500" cy="5448300"/>
          </a:xfrm>
          <a:prstGeom prst="rect">
            <a:avLst/>
          </a:prstGeom>
        </p:spPr>
      </p:pic>
      <p:pic>
        <p:nvPicPr>
          <p:cNvPr id="3" name="Picture 2">
            <a:extLst>
              <a:ext uri="{FF2B5EF4-FFF2-40B4-BE49-F238E27FC236}">
                <a16:creationId xmlns:a16="http://schemas.microsoft.com/office/drawing/2014/main" id="{E7ACE4CE-48D4-5845-883F-9496385DF568}"/>
              </a:ext>
            </a:extLst>
          </p:cNvPr>
          <p:cNvPicPr>
            <a:picLocks noChangeAspect="1"/>
          </p:cNvPicPr>
          <p:nvPr/>
        </p:nvPicPr>
        <p:blipFill>
          <a:blip r:embed="rId3"/>
          <a:stretch>
            <a:fillRect/>
          </a:stretch>
        </p:blipFill>
        <p:spPr>
          <a:xfrm>
            <a:off x="6096000" y="704850"/>
            <a:ext cx="4508500" cy="5449404"/>
          </a:xfrm>
          <a:prstGeom prst="rect">
            <a:avLst/>
          </a:prstGeom>
        </p:spPr>
      </p:pic>
      <p:sp>
        <p:nvSpPr>
          <p:cNvPr id="4" name="TextBox 3">
            <a:extLst>
              <a:ext uri="{FF2B5EF4-FFF2-40B4-BE49-F238E27FC236}">
                <a16:creationId xmlns:a16="http://schemas.microsoft.com/office/drawing/2014/main" id="{DBA385FC-8103-6F43-BA6D-C019606147AA}"/>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3452616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3222AA-4EF1-427F-B292-FAF0CC05B9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descr="IMG_4280.JPG"/>
          <p:cNvPicPr>
            <a:picLocks noChangeAspect="1"/>
          </p:cNvPicPr>
          <p:nvPr/>
        </p:nvPicPr>
        <p:blipFill rotWithShape="1">
          <a:blip r:embed="rId3" cstate="print">
            <a:extLst>
              <a:ext uri="{28A0092B-C50C-407E-A947-70E740481C1C}">
                <a14:useLocalDpi xmlns:a14="http://schemas.microsoft.com/office/drawing/2010/main" val="0"/>
              </a:ext>
            </a:extLst>
          </a:blip>
          <a:srcRect t="9346" r="-1" b="15657"/>
          <a:stretch/>
        </p:blipFill>
        <p:spPr>
          <a:xfrm>
            <a:off x="1" y="901960"/>
            <a:ext cx="8976048" cy="5048790"/>
          </a:xfrm>
          <a:prstGeom prst="rect">
            <a:avLst/>
          </a:prstGeom>
        </p:spPr>
      </p:pic>
      <p:sp>
        <p:nvSpPr>
          <p:cNvPr id="9" name="Rectangle 8">
            <a:extLst>
              <a:ext uri="{FF2B5EF4-FFF2-40B4-BE49-F238E27FC236}">
                <a16:creationId xmlns:a16="http://schemas.microsoft.com/office/drawing/2014/main" id="{FAB7EB8E-8A2B-48FD-BAC8-437293299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3A9EE9A9-FC20-BD45-AA4C-810875445406}"/>
              </a:ext>
            </a:extLst>
          </p:cNvPr>
          <p:cNvSpPr txBox="1"/>
          <p:nvPr/>
        </p:nvSpPr>
        <p:spPr>
          <a:xfrm>
            <a:off x="292061" y="6441687"/>
            <a:ext cx="11604849" cy="369332"/>
          </a:xfrm>
          <a:prstGeom prst="rect">
            <a:avLst/>
          </a:prstGeom>
          <a:noFill/>
        </p:spPr>
        <p:txBody>
          <a:bodyPr wrap="square" rtlCol="0">
            <a:spAutoFit/>
          </a:bodyPr>
          <a:lstStyle/>
          <a:p>
            <a:r>
              <a:rPr lang="en-US" dirty="0">
                <a:solidFill>
                  <a:schemeClr val="bg1"/>
                </a:solidFill>
              </a:rPr>
              <a:t>@</a:t>
            </a:r>
            <a:r>
              <a:rPr lang="en-US" dirty="0" err="1">
                <a:solidFill>
                  <a:schemeClr val="bg1"/>
                </a:solidFill>
              </a:rPr>
              <a:t>msoskil</a:t>
            </a:r>
            <a:r>
              <a:rPr lang="en-US" dirty="0">
                <a:solidFill>
                  <a:schemeClr val="bg1"/>
                </a:solidFill>
              </a:rPr>
              <a:t>																			#</a:t>
            </a:r>
            <a:r>
              <a:rPr lang="en-US" dirty="0" err="1">
                <a:solidFill>
                  <a:schemeClr val="bg1"/>
                </a:solidFill>
              </a:rPr>
              <a:t>FlipTheSystem</a:t>
            </a:r>
            <a:endParaRPr lang="en-US" dirty="0">
              <a:solidFill>
                <a:schemeClr val="bg1"/>
              </a:solidFill>
            </a:endParaRPr>
          </a:p>
        </p:txBody>
      </p:sp>
    </p:spTree>
    <p:extLst>
      <p:ext uri="{BB962C8B-B14F-4D97-AF65-F5344CB8AC3E}">
        <p14:creationId xmlns:p14="http://schemas.microsoft.com/office/powerpoint/2010/main" val="2978418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E09E07-A6D5-0C4D-885B-85EBF0F9A96B}"/>
              </a:ext>
            </a:extLst>
          </p:cNvPr>
          <p:cNvPicPr>
            <a:picLocks noChangeAspect="1"/>
          </p:cNvPicPr>
          <p:nvPr/>
        </p:nvPicPr>
        <p:blipFill rotWithShape="1">
          <a:blip r:embed="rId2"/>
          <a:srcRect b="13095"/>
          <a:stretch/>
        </p:blipFill>
        <p:spPr>
          <a:xfrm>
            <a:off x="1907226" y="255245"/>
            <a:ext cx="8377543" cy="4878792"/>
          </a:xfrm>
          <a:prstGeom prst="rect">
            <a:avLst/>
          </a:prstGeom>
        </p:spPr>
      </p:pic>
      <p:pic>
        <p:nvPicPr>
          <p:cNvPr id="3" name="Picture 2">
            <a:extLst>
              <a:ext uri="{FF2B5EF4-FFF2-40B4-BE49-F238E27FC236}">
                <a16:creationId xmlns:a16="http://schemas.microsoft.com/office/drawing/2014/main" id="{C3B87C2F-8736-5741-9748-5F460929E266}"/>
              </a:ext>
            </a:extLst>
          </p:cNvPr>
          <p:cNvPicPr>
            <a:picLocks noChangeAspect="1"/>
          </p:cNvPicPr>
          <p:nvPr/>
        </p:nvPicPr>
        <p:blipFill>
          <a:blip r:embed="rId3"/>
          <a:stretch>
            <a:fillRect/>
          </a:stretch>
        </p:blipFill>
        <p:spPr>
          <a:xfrm>
            <a:off x="1600197" y="4043604"/>
            <a:ext cx="8991600" cy="2717800"/>
          </a:xfrm>
          <a:prstGeom prst="rect">
            <a:avLst/>
          </a:prstGeom>
        </p:spPr>
      </p:pic>
      <p:sp>
        <p:nvSpPr>
          <p:cNvPr id="4" name="Rectangle 3">
            <a:extLst>
              <a:ext uri="{FF2B5EF4-FFF2-40B4-BE49-F238E27FC236}">
                <a16:creationId xmlns:a16="http://schemas.microsoft.com/office/drawing/2014/main" id="{13E360C5-CA59-3249-B9FA-6462410BD615}"/>
              </a:ext>
            </a:extLst>
          </p:cNvPr>
          <p:cNvSpPr/>
          <p:nvPr/>
        </p:nvSpPr>
        <p:spPr>
          <a:xfrm>
            <a:off x="7844115" y="523712"/>
            <a:ext cx="3962400" cy="6477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Climate-</a:t>
            </a:r>
            <a:r>
              <a:rPr lang="en-US" sz="3200" dirty="0" err="1"/>
              <a:t>Action.Info</a:t>
            </a:r>
            <a:endParaRPr lang="en-US" sz="3200" dirty="0"/>
          </a:p>
        </p:txBody>
      </p:sp>
      <p:sp>
        <p:nvSpPr>
          <p:cNvPr id="5" name="TextBox 4">
            <a:extLst>
              <a:ext uri="{FF2B5EF4-FFF2-40B4-BE49-F238E27FC236}">
                <a16:creationId xmlns:a16="http://schemas.microsoft.com/office/drawing/2014/main" id="{67B652E3-7CDC-5E4E-807C-0FAE1883FABC}"/>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328619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C32D814-095D-EA42-9BA9-FA4576676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FE4D0CB4-41A0-424D-BC91-6525D17B7A01}"/>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2829383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24">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8" y="4590661"/>
            <a:ext cx="10210862" cy="1065690"/>
          </a:xfrm>
        </p:spPr>
        <p:txBody>
          <a:bodyPr vert="horz" lIns="91440" tIns="45720" rIns="91440" bIns="45720" rtlCol="0" anchor="b">
            <a:normAutofit/>
          </a:bodyPr>
          <a:lstStyle/>
          <a:p>
            <a:r>
              <a:rPr lang="en-US" sz="4100" spc="-100"/>
              <a:t>HIP Academy – Bungoma County Bridge Project</a:t>
            </a:r>
          </a:p>
        </p:txBody>
      </p:sp>
      <p:pic>
        <p:nvPicPr>
          <p:cNvPr id="5" name="Picture 4" descr="Bridge1.png"/>
          <p:cNvPicPr>
            <a:picLocks noChangeAspect="1"/>
          </p:cNvPicPr>
          <p:nvPr/>
        </p:nvPicPr>
        <p:blipFill rotWithShape="1">
          <a:blip r:embed="rId2">
            <a:extLst>
              <a:ext uri="{28A0092B-C50C-407E-A947-70E740481C1C}">
                <a14:useLocalDpi xmlns:a14="http://schemas.microsoft.com/office/drawing/2010/main" val="0"/>
              </a:ext>
            </a:extLst>
          </a:blip>
          <a:srcRect l="15813" r="5342"/>
          <a:stretch/>
        </p:blipFill>
        <p:spPr>
          <a:xfrm>
            <a:off x="1063691" y="554358"/>
            <a:ext cx="4789994" cy="3417302"/>
          </a:xfrm>
          <a:prstGeom prst="rect">
            <a:avLst/>
          </a:prstGeom>
        </p:spPr>
      </p:pic>
      <p:pic>
        <p:nvPicPr>
          <p:cNvPr id="3" name="Picture 2" descr="23220436060_36208ac8e0_k.jpg"/>
          <p:cNvPicPr>
            <a:picLocks noChangeAspect="1"/>
          </p:cNvPicPr>
          <p:nvPr/>
        </p:nvPicPr>
        <p:blipFill rotWithShape="1">
          <a:blip r:embed="rId3">
            <a:extLst>
              <a:ext uri="{28A0092B-C50C-407E-A947-70E740481C1C}">
                <a14:useLocalDpi xmlns:a14="http://schemas.microsoft.com/office/drawing/2010/main" val="0"/>
              </a:ext>
            </a:extLst>
          </a:blip>
          <a:srcRect l="29628" t="25926" r="13335" b="15803"/>
          <a:stretch/>
        </p:blipFill>
        <p:spPr>
          <a:xfrm>
            <a:off x="6412356" y="484632"/>
            <a:ext cx="4641912" cy="3556755"/>
          </a:xfrm>
          <a:prstGeom prst="rect">
            <a:avLst/>
          </a:prstGeom>
        </p:spPr>
      </p:pic>
      <p:sp>
        <p:nvSpPr>
          <p:cNvPr id="9" name="TextBox 8">
            <a:extLst>
              <a:ext uri="{FF2B5EF4-FFF2-40B4-BE49-F238E27FC236}">
                <a16:creationId xmlns:a16="http://schemas.microsoft.com/office/drawing/2014/main" id="{EFD7BB21-EF30-6543-866D-FA8DD0B541A6}"/>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580068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57F231E5-F402-49E1-82B4-C762909ED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6F0BA12B-74D1-4DB1-9A3F-C9BA27B815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Shape 14">
            <a:extLst>
              <a:ext uri="{FF2B5EF4-FFF2-40B4-BE49-F238E27FC236}">
                <a16:creationId xmlns:a16="http://schemas.microsoft.com/office/drawing/2014/main" id="{515FCC40-AA93-4D3B-90D0-69BC824EAD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337132" y="1298448"/>
            <a:ext cx="7062465" cy="3255264"/>
          </a:xfrm>
        </p:spPr>
        <p:txBody>
          <a:bodyPr vert="horz" lIns="91440" tIns="45720" rIns="91440" bIns="45720" rtlCol="0" anchor="b">
            <a:normAutofit/>
          </a:bodyPr>
          <a:lstStyle/>
          <a:p>
            <a:r>
              <a:rPr lang="en-US" sz="5500" u="sng" spc="-100" dirty="0">
                <a:solidFill>
                  <a:schemeClr val="tx2"/>
                </a:solidFill>
              </a:rPr>
              <a:t>The Magic Words</a:t>
            </a:r>
            <a:br>
              <a:rPr lang="en-US" sz="5500" spc="-100" dirty="0">
                <a:solidFill>
                  <a:schemeClr val="tx2"/>
                </a:solidFill>
              </a:rPr>
            </a:br>
            <a:br>
              <a:rPr lang="en-US" sz="5500" spc="-100" dirty="0">
                <a:solidFill>
                  <a:schemeClr val="tx2"/>
                </a:solidFill>
              </a:rPr>
            </a:br>
            <a:r>
              <a:rPr lang="en-US" sz="5500" spc="-100" dirty="0">
                <a:solidFill>
                  <a:schemeClr val="tx2"/>
                </a:solidFill>
              </a:rPr>
              <a:t>“We should do something about that.”</a:t>
            </a:r>
          </a:p>
        </p:txBody>
      </p:sp>
      <p:sp>
        <p:nvSpPr>
          <p:cNvPr id="8" name="TextBox 7">
            <a:extLst>
              <a:ext uri="{FF2B5EF4-FFF2-40B4-BE49-F238E27FC236}">
                <a16:creationId xmlns:a16="http://schemas.microsoft.com/office/drawing/2014/main" id="{D3517CC6-1006-C849-AB9E-DAA526C23148}"/>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639869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842D17-E14E-4882-8C0E-500860C061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 y="758952"/>
            <a:ext cx="262395"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IMG_6069.JPG"/>
          <p:cNvPicPr>
            <a:picLocks noChangeAspect="1"/>
          </p:cNvPicPr>
          <p:nvPr/>
        </p:nvPicPr>
        <p:blipFill rotWithShape="1">
          <a:blip r:embed="rId2" cstate="print">
            <a:extLst>
              <a:ext uri="{28A0092B-C50C-407E-A947-70E740481C1C}">
                <a14:useLocalDpi xmlns:a14="http://schemas.microsoft.com/office/drawing/2010/main" val="0"/>
              </a:ext>
            </a:extLst>
          </a:blip>
          <a:srcRect t="28660" r="-1" b="24865"/>
          <a:stretch/>
        </p:blipFill>
        <p:spPr>
          <a:xfrm>
            <a:off x="423331" y="758952"/>
            <a:ext cx="5535397" cy="4287610"/>
          </a:xfrm>
          <a:prstGeom prst="rect">
            <a:avLst/>
          </a:prstGeom>
        </p:spPr>
      </p:pic>
      <p:sp>
        <p:nvSpPr>
          <p:cNvPr id="12" name="Rectangle 11">
            <a:extLst>
              <a:ext uri="{FF2B5EF4-FFF2-40B4-BE49-F238E27FC236}">
                <a16:creationId xmlns:a16="http://schemas.microsoft.com/office/drawing/2014/main" id="{2E71D009-CC72-45E6-8D1C-42189C5D3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594" y="758951"/>
            <a:ext cx="5535397" cy="882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FC54905-BA4B-4491-B960-ED60CA7AA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30" y="5207429"/>
            <a:ext cx="5535397" cy="882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HIP Bridge.jpg"/>
          <p:cNvPicPr>
            <a:picLocks noChangeAspect="1"/>
          </p:cNvPicPr>
          <p:nvPr/>
        </p:nvPicPr>
        <p:blipFill rotWithShape="1">
          <a:blip r:embed="rId3">
            <a:extLst>
              <a:ext uri="{28A0092B-C50C-407E-A947-70E740481C1C}">
                <a14:useLocalDpi xmlns:a14="http://schemas.microsoft.com/office/drawing/2010/main" val="0"/>
              </a:ext>
            </a:extLst>
          </a:blip>
          <a:srcRect l="5492" r="17046"/>
          <a:stretch/>
        </p:blipFill>
        <p:spPr>
          <a:xfrm>
            <a:off x="6119594" y="1802294"/>
            <a:ext cx="5535397" cy="4287610"/>
          </a:xfrm>
          <a:prstGeom prst="rect">
            <a:avLst/>
          </a:prstGeom>
        </p:spPr>
      </p:pic>
      <p:sp>
        <p:nvSpPr>
          <p:cNvPr id="16" name="Rectangle 15">
            <a:extLst>
              <a:ext uri="{FF2B5EF4-FFF2-40B4-BE49-F238E27FC236}">
                <a16:creationId xmlns:a16="http://schemas.microsoft.com/office/drawing/2014/main" id="{FB7BB494-9ECF-401D-A865-D03E511C2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F59E55E9-7FCB-8842-B411-A85FEC8F7C73}"/>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367211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E58EE06-9B03-4D70-A63C-13660A9C8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20A257B-6D54-40C8-8E37-BA113BEB8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EF92EDE9-7E29-473D-8499-DB2B58541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381"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E8FF884-4184-B641-888B-D594ECA296D3}"/>
              </a:ext>
            </a:extLst>
          </p:cNvPr>
          <p:cNvSpPr>
            <a:spLocks noGrp="1"/>
          </p:cNvSpPr>
          <p:nvPr>
            <p:ph type="ctrTitle"/>
          </p:nvPr>
        </p:nvSpPr>
        <p:spPr>
          <a:xfrm>
            <a:off x="3372114" y="1083731"/>
            <a:ext cx="8184221" cy="4758797"/>
          </a:xfrm>
        </p:spPr>
        <p:txBody>
          <a:bodyPr anchor="ctr">
            <a:normAutofit/>
          </a:bodyPr>
          <a:lstStyle/>
          <a:p>
            <a:r>
              <a:rPr lang="en-US" sz="5000" dirty="0">
                <a:cs typeface="Avenir Next Medium"/>
              </a:rPr>
              <a:t>Every problem in the world has a solution locked inside our students’ passions. </a:t>
            </a:r>
            <a:br>
              <a:rPr lang="en-US" sz="5000" dirty="0">
                <a:cs typeface="Avenir Next Medium"/>
              </a:rPr>
            </a:br>
            <a:br>
              <a:rPr lang="en-US" sz="5000" dirty="0">
                <a:cs typeface="Avenir Next Medium"/>
              </a:rPr>
            </a:br>
            <a:r>
              <a:rPr lang="en-US" sz="5000" dirty="0">
                <a:cs typeface="Avenir Next Medium"/>
              </a:rPr>
              <a:t>Our job is to give them the keys.</a:t>
            </a:r>
            <a:br>
              <a:rPr lang="en-US" sz="5000" dirty="0">
                <a:cs typeface="Avenir Next Medium"/>
              </a:rPr>
            </a:br>
            <a:endParaRPr lang="en-US" sz="5000" dirty="0"/>
          </a:p>
        </p:txBody>
      </p:sp>
      <p:sp>
        <p:nvSpPr>
          <p:cNvPr id="6" name="TextBox 5">
            <a:extLst>
              <a:ext uri="{FF2B5EF4-FFF2-40B4-BE49-F238E27FC236}">
                <a16:creationId xmlns:a16="http://schemas.microsoft.com/office/drawing/2014/main" id="{BEF66E67-E9DE-654A-A710-F1C74F38BCA1}"/>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92507397"/>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0499" y="329322"/>
            <a:ext cx="5986804" cy="5509200"/>
          </a:xfrm>
          <a:prstGeom prst="rect">
            <a:avLst/>
          </a:prstGeom>
          <a:noFill/>
        </p:spPr>
        <p:txBody>
          <a:bodyPr wrap="square" rtlCol="0">
            <a:spAutoFit/>
          </a:bodyPr>
          <a:lstStyle/>
          <a:p>
            <a:pPr algn="ctr"/>
            <a:r>
              <a:rPr lang="en-US" sz="3200" b="1" u="sng" dirty="0">
                <a:latin typeface="+mj-lt"/>
                <a:cs typeface="Avenir Next Demi Bold"/>
              </a:rPr>
              <a:t>Connect with Me </a:t>
            </a:r>
          </a:p>
          <a:p>
            <a:pPr algn="ctr"/>
            <a:endParaRPr lang="en-US" sz="3200" dirty="0">
              <a:latin typeface="+mj-lt"/>
              <a:cs typeface="Avenir Next Demi Bold"/>
            </a:endParaRPr>
          </a:p>
          <a:p>
            <a:pPr algn="ctr"/>
            <a:r>
              <a:rPr lang="en-US" sz="3200" dirty="0">
                <a:latin typeface="+mj-lt"/>
                <a:cs typeface="Avenir Next Demi Bold"/>
              </a:rPr>
              <a:t>Email: </a:t>
            </a:r>
            <a:r>
              <a:rPr lang="en-US" sz="3200" dirty="0">
                <a:latin typeface="+mj-lt"/>
                <a:cs typeface="Avenir Next Demi Bold"/>
                <a:hlinkClick r:id="rId2"/>
              </a:rPr>
              <a:t>mrsoskil@gmail.com</a:t>
            </a:r>
            <a:endParaRPr lang="en-US" sz="3200" dirty="0">
              <a:latin typeface="+mj-lt"/>
              <a:cs typeface="Avenir Next Demi Bold"/>
            </a:endParaRPr>
          </a:p>
          <a:p>
            <a:pPr algn="ctr"/>
            <a:r>
              <a:rPr lang="en-US" sz="3200" dirty="0">
                <a:cs typeface="Avenir Next Demi Bold"/>
              </a:rPr>
              <a:t>Twitter: </a:t>
            </a:r>
            <a:r>
              <a:rPr lang="en-US" sz="3200" dirty="0">
                <a:cs typeface="Avenir Next Demi Bold"/>
                <a:hlinkClick r:id="rId3"/>
              </a:rPr>
              <a:t>@msoskil</a:t>
            </a:r>
            <a:endParaRPr lang="en-US" sz="3200" dirty="0">
              <a:latin typeface="+mj-lt"/>
              <a:cs typeface="Avenir Next Demi Bold"/>
            </a:endParaRPr>
          </a:p>
          <a:p>
            <a:pPr algn="ctr"/>
            <a:endParaRPr lang="en-US" sz="3200" dirty="0">
              <a:latin typeface="+mj-lt"/>
              <a:cs typeface="Avenir Next Demi Bold"/>
            </a:endParaRPr>
          </a:p>
          <a:p>
            <a:pPr algn="ctr"/>
            <a:r>
              <a:rPr lang="en-US" sz="3200" dirty="0">
                <a:latin typeface="+mj-lt"/>
                <a:cs typeface="Avenir Next Demi Bold"/>
              </a:rPr>
              <a:t> Books, teacher training, resources, and more information: </a:t>
            </a:r>
            <a:r>
              <a:rPr lang="en-US" sz="3200" dirty="0">
                <a:cs typeface="Avenir Next Demi Bold"/>
                <a:hlinkClick r:id="rId4"/>
              </a:rPr>
              <a:t>michaelsoskil.com</a:t>
            </a:r>
            <a:endParaRPr lang="en-US" sz="3200" dirty="0">
              <a:cs typeface="Avenir Next Demi Bold"/>
            </a:endParaRPr>
          </a:p>
          <a:p>
            <a:pPr algn="ctr"/>
            <a:endParaRPr lang="en-US" sz="3200" dirty="0">
              <a:latin typeface="+mj-lt"/>
              <a:cs typeface="Avenir Next Demi Bold"/>
            </a:endParaRPr>
          </a:p>
          <a:p>
            <a:pPr algn="ctr"/>
            <a:endParaRPr lang="en-US" sz="3200" dirty="0">
              <a:latin typeface="+mj-lt"/>
              <a:cs typeface="Avenir Next Demi Bold"/>
            </a:endParaRPr>
          </a:p>
          <a:p>
            <a:pPr algn="ctr"/>
            <a:endParaRPr lang="en-US" sz="3200" dirty="0">
              <a:latin typeface="+mj-lt"/>
              <a:cs typeface="Avenir Next Demi Bold"/>
            </a:endParaRPr>
          </a:p>
        </p:txBody>
      </p:sp>
      <p:pic>
        <p:nvPicPr>
          <p:cNvPr id="15" name="Picture 14">
            <a:extLst>
              <a:ext uri="{FF2B5EF4-FFF2-40B4-BE49-F238E27FC236}">
                <a16:creationId xmlns:a16="http://schemas.microsoft.com/office/drawing/2014/main" id="{F44A766A-A173-F644-AB1C-893E9216D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499" y="4593023"/>
            <a:ext cx="6096000" cy="2103612"/>
          </a:xfrm>
          <a:prstGeom prst="rect">
            <a:avLst/>
          </a:prstGeom>
        </p:spPr>
      </p:pic>
      <p:sp>
        <p:nvSpPr>
          <p:cNvPr id="2" name="Rectangle 1">
            <a:extLst>
              <a:ext uri="{FF2B5EF4-FFF2-40B4-BE49-F238E27FC236}">
                <a16:creationId xmlns:a16="http://schemas.microsoft.com/office/drawing/2014/main" id="{ED20AA41-5324-9845-98FB-327338C73B2E}"/>
              </a:ext>
            </a:extLst>
          </p:cNvPr>
          <p:cNvSpPr/>
          <p:nvPr/>
        </p:nvSpPr>
        <p:spPr>
          <a:xfrm>
            <a:off x="6728688" y="4377033"/>
            <a:ext cx="5018540" cy="1938992"/>
          </a:xfrm>
          <a:prstGeom prst="rect">
            <a:avLst/>
          </a:prstGeom>
        </p:spPr>
        <p:txBody>
          <a:bodyPr wrap="square">
            <a:spAutoFit/>
          </a:bodyPr>
          <a:lstStyle/>
          <a:p>
            <a:pPr algn="ctr"/>
            <a:r>
              <a:rPr lang="en-US" sz="2800" b="1" u="sng" dirty="0">
                <a:cs typeface="Avenir Next Demi Bold"/>
              </a:rPr>
              <a:t>Get the slides and resources: </a:t>
            </a:r>
          </a:p>
          <a:p>
            <a:pPr algn="ctr"/>
            <a:endParaRPr lang="en-US" sz="2800" dirty="0">
              <a:cs typeface="Avenir Next Demi Bold"/>
            </a:endParaRPr>
          </a:p>
          <a:p>
            <a:pPr algn="ctr"/>
            <a:r>
              <a:rPr lang="en-US" sz="2800" dirty="0" err="1">
                <a:cs typeface="Avenir Next Demi Bold"/>
              </a:rPr>
              <a:t>MichaelSoskil.com</a:t>
            </a:r>
            <a:r>
              <a:rPr lang="en-US" sz="2800" dirty="0">
                <a:cs typeface="Avenir Next Demi Bold"/>
              </a:rPr>
              <a:t>/Dwight</a:t>
            </a:r>
          </a:p>
          <a:p>
            <a:pPr algn="ctr"/>
            <a:endParaRPr lang="en-US" dirty="0">
              <a:cs typeface="Avenir Next Demi Bold"/>
            </a:endParaRPr>
          </a:p>
          <a:p>
            <a:pPr algn="ctr"/>
            <a:endParaRPr lang="en-US" dirty="0">
              <a:cs typeface="Avenir Next Demi Bold"/>
            </a:endParaRPr>
          </a:p>
        </p:txBody>
      </p:sp>
      <p:pic>
        <p:nvPicPr>
          <p:cNvPr id="8" name="Picture 7" descr="A person standing at a podium&#10;&#10;Description automatically generated with low confidence">
            <a:extLst>
              <a:ext uri="{FF2B5EF4-FFF2-40B4-BE49-F238E27FC236}">
                <a16:creationId xmlns:a16="http://schemas.microsoft.com/office/drawing/2014/main" id="{BC882684-3BE2-764A-8586-D0B8807867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456" y="329322"/>
            <a:ext cx="5535045" cy="3113463"/>
          </a:xfrm>
          <a:prstGeom prst="rect">
            <a:avLst/>
          </a:prstGeom>
        </p:spPr>
      </p:pic>
    </p:spTree>
    <p:extLst>
      <p:ext uri="{BB962C8B-B14F-4D97-AF65-F5344CB8AC3E}">
        <p14:creationId xmlns:p14="http://schemas.microsoft.com/office/powerpoint/2010/main" val="3782337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635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5">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9849" y="1298448"/>
            <a:ext cx="3258688" cy="3255264"/>
          </a:xfrm>
        </p:spPr>
        <p:txBody>
          <a:bodyPr vert="horz" lIns="91440" tIns="45720" rIns="91440" bIns="45720" rtlCol="0" anchor="b">
            <a:normAutofit/>
          </a:bodyPr>
          <a:lstStyle/>
          <a:p>
            <a:r>
              <a:rPr lang="en-US" sz="5000" cap="all" spc="-100"/>
              <a:t>Project LINC:  How I found my Why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6765"/>
          <a:stretch/>
        </p:blipFill>
        <p:spPr>
          <a:xfrm>
            <a:off x="5369011" y="759599"/>
            <a:ext cx="5870528" cy="5330650"/>
          </a:xfrm>
          <a:prstGeom prst="rect">
            <a:avLst/>
          </a:prstGeom>
        </p:spPr>
      </p:pic>
      <p:sp>
        <p:nvSpPr>
          <p:cNvPr id="30" name="Rectangle 29">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extBox 13">
            <a:extLst>
              <a:ext uri="{FF2B5EF4-FFF2-40B4-BE49-F238E27FC236}">
                <a16:creationId xmlns:a16="http://schemas.microsoft.com/office/drawing/2014/main" id="{79254D4F-68C2-F444-AA88-44901590BEFF}"/>
              </a:ext>
            </a:extLst>
          </p:cNvPr>
          <p:cNvSpPr txBox="1"/>
          <p:nvPr/>
        </p:nvSpPr>
        <p:spPr>
          <a:xfrm>
            <a:off x="292061" y="6441687"/>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2405246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icture containing electronics, device&#10;&#10;Description automatically generated">
            <a:extLst>
              <a:ext uri="{FF2B5EF4-FFF2-40B4-BE49-F238E27FC236}">
                <a16:creationId xmlns:a16="http://schemas.microsoft.com/office/drawing/2014/main" id="{157C5CBD-2467-1044-BD29-BF0165893385}"/>
              </a:ext>
            </a:extLst>
          </p:cNvPr>
          <p:cNvPicPr>
            <a:picLocks noChangeAspect="1"/>
          </p:cNvPicPr>
          <p:nvPr/>
        </p:nvPicPr>
        <p:blipFill rotWithShape="1">
          <a:blip r:embed="rId2"/>
          <a:srcRect t="6727" r="1" b="632"/>
          <a:stretch/>
        </p:blipFill>
        <p:spPr>
          <a:xfrm>
            <a:off x="643467" y="1458980"/>
            <a:ext cx="10905066" cy="3940040"/>
          </a:xfrm>
          <a:prstGeom prst="rect">
            <a:avLst/>
          </a:prstGeom>
        </p:spPr>
      </p:pic>
      <p:sp>
        <p:nvSpPr>
          <p:cNvPr id="7" name="TextBox 6">
            <a:extLst>
              <a:ext uri="{FF2B5EF4-FFF2-40B4-BE49-F238E27FC236}">
                <a16:creationId xmlns:a16="http://schemas.microsoft.com/office/drawing/2014/main" id="{8D5109E0-4AC5-7C40-B6C2-CB003554282F}"/>
              </a:ext>
            </a:extLst>
          </p:cNvPr>
          <p:cNvSpPr txBox="1"/>
          <p:nvPr/>
        </p:nvSpPr>
        <p:spPr>
          <a:xfrm>
            <a:off x="293575" y="6357281"/>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97703158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ebsite&#10;&#10;Description automatically generated">
            <a:extLst>
              <a:ext uri="{FF2B5EF4-FFF2-40B4-BE49-F238E27FC236}">
                <a16:creationId xmlns:a16="http://schemas.microsoft.com/office/drawing/2014/main" id="{BA30F1B7-B143-8B4F-8BE9-1E0177B3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910" y="870113"/>
            <a:ext cx="3346620" cy="5109344"/>
          </a:xfrm>
          <a:prstGeom prst="rect">
            <a:avLst/>
          </a:prstGeom>
        </p:spPr>
      </p:pic>
      <p:pic>
        <p:nvPicPr>
          <p:cNvPr id="5" name="Content Placeholder 4" descr="Text&#10;&#10;Description automatically generated">
            <a:extLst>
              <a:ext uri="{FF2B5EF4-FFF2-40B4-BE49-F238E27FC236}">
                <a16:creationId xmlns:a16="http://schemas.microsoft.com/office/drawing/2014/main" id="{AC4BDF27-5E13-6E4A-9FCD-045DAA7A4E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25522" y="874326"/>
            <a:ext cx="3410489" cy="5109345"/>
          </a:xfrm>
          <a:prstGeom prst="rect">
            <a:avLst/>
          </a:prstGeom>
        </p:spPr>
      </p:pic>
      <p:pic>
        <p:nvPicPr>
          <p:cNvPr id="9" name="Picture 8" descr="A picture containing person, holding, person, food&#10;&#10;Description automatically generated">
            <a:extLst>
              <a:ext uri="{FF2B5EF4-FFF2-40B4-BE49-F238E27FC236}">
                <a16:creationId xmlns:a16="http://schemas.microsoft.com/office/drawing/2014/main" id="{DEB1EED4-2F44-BA4F-9C34-B2A308266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975" y="870113"/>
            <a:ext cx="3231662" cy="5109344"/>
          </a:xfrm>
          <a:prstGeom prst="rect">
            <a:avLst/>
          </a:prstGeom>
        </p:spPr>
      </p:pic>
      <p:sp>
        <p:nvSpPr>
          <p:cNvPr id="17" name="Rectangle 16">
            <a:extLst>
              <a:ext uri="{FF2B5EF4-FFF2-40B4-BE49-F238E27FC236}">
                <a16:creationId xmlns:a16="http://schemas.microsoft.com/office/drawing/2014/main" id="{F6BF2BA0-CA31-FB4C-B1D8-D8BD83A9F9EC}"/>
              </a:ext>
            </a:extLst>
          </p:cNvPr>
          <p:cNvSpPr/>
          <p:nvPr/>
        </p:nvSpPr>
        <p:spPr>
          <a:xfrm>
            <a:off x="225082" y="6313146"/>
            <a:ext cx="11830929" cy="369332"/>
          </a:xfrm>
          <a:prstGeom prst="rect">
            <a:avLst/>
          </a:prstGeom>
        </p:spPr>
        <p:txBody>
          <a:bodyPr wrap="square">
            <a:spAutoFit/>
          </a:bodyPr>
          <a:lstStyle/>
          <a:p>
            <a:pPr>
              <a:spcAft>
                <a:spcPts val="600"/>
              </a:spcAft>
            </a:pPr>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174839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62DF2A-64D1-4AA9-BA42-8A4063EAD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D7C1373-63AF-4A75-909E-990E0535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2F4AD318-2FB6-4C6E-931E-58E404FA1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1A118E35-1CBF-4863-8497-F4DF1A166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Shape 14">
            <a:extLst>
              <a:ext uri="{FF2B5EF4-FFF2-40B4-BE49-F238E27FC236}">
                <a16:creationId xmlns:a16="http://schemas.microsoft.com/office/drawing/2014/main" id="{6E187274-5DC2-4BE0-AF99-925D6D9735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813F02-5F76-8E4E-A966-CF8EEB29FFBB}"/>
              </a:ext>
            </a:extLst>
          </p:cNvPr>
          <p:cNvSpPr>
            <a:spLocks noGrp="1"/>
          </p:cNvSpPr>
          <p:nvPr>
            <p:ph type="title"/>
          </p:nvPr>
        </p:nvSpPr>
        <p:spPr>
          <a:xfrm>
            <a:off x="988097" y="1512605"/>
            <a:ext cx="6917245" cy="3255264"/>
          </a:xfrm>
        </p:spPr>
        <p:txBody>
          <a:bodyPr vert="horz" lIns="91440" tIns="45720" rIns="91440" bIns="45720" rtlCol="0" anchor="ctr">
            <a:normAutofit/>
          </a:bodyPr>
          <a:lstStyle/>
          <a:p>
            <a:pPr algn="r"/>
            <a:r>
              <a:rPr lang="en-US" sz="4200" spc="-100" dirty="0"/>
              <a:t>Is public education </a:t>
            </a:r>
            <a:br>
              <a:rPr lang="en-US" sz="4200" spc="-100" dirty="0"/>
            </a:br>
            <a:r>
              <a:rPr lang="en-US" sz="4200" spc="-100" dirty="0"/>
              <a:t>supporting democracy?</a:t>
            </a:r>
            <a:br>
              <a:rPr lang="en-US" sz="4200" spc="-100" dirty="0"/>
            </a:br>
            <a:r>
              <a:rPr lang="en-US" sz="4200" spc="-100" dirty="0"/>
              <a:t> </a:t>
            </a:r>
            <a:br>
              <a:rPr lang="en-US" sz="4200" spc="-100" dirty="0"/>
            </a:br>
            <a:r>
              <a:rPr lang="en-US" sz="4200" spc="-100" dirty="0"/>
              <a:t>Is democracy supporting public education?</a:t>
            </a:r>
          </a:p>
        </p:txBody>
      </p:sp>
      <p:sp>
        <p:nvSpPr>
          <p:cNvPr id="4" name="TextBox 3">
            <a:extLst>
              <a:ext uri="{FF2B5EF4-FFF2-40B4-BE49-F238E27FC236}">
                <a16:creationId xmlns:a16="http://schemas.microsoft.com/office/drawing/2014/main" id="{87DCD731-E7D8-8341-8F0E-7F495094104C}"/>
              </a:ext>
            </a:extLst>
          </p:cNvPr>
          <p:cNvSpPr txBox="1"/>
          <p:nvPr/>
        </p:nvSpPr>
        <p:spPr>
          <a:xfrm>
            <a:off x="8989879" y="2263074"/>
            <a:ext cx="3202122" cy="1754326"/>
          </a:xfrm>
          <a:prstGeom prst="rect">
            <a:avLst/>
          </a:prstGeom>
          <a:noFill/>
        </p:spPr>
        <p:txBody>
          <a:bodyPr wrap="square" rtlCol="0">
            <a:spAutoFit/>
          </a:bodyPr>
          <a:lstStyle/>
          <a:p>
            <a:r>
              <a:rPr lang="en-US" dirty="0"/>
              <a:t>…”provide each student with the intellectual, emotional, and social growth necessary to become self-motivated, responsible, and caring citizens.”</a:t>
            </a:r>
          </a:p>
        </p:txBody>
      </p:sp>
      <p:sp>
        <p:nvSpPr>
          <p:cNvPr id="16" name="TextBox 15">
            <a:extLst>
              <a:ext uri="{FF2B5EF4-FFF2-40B4-BE49-F238E27FC236}">
                <a16:creationId xmlns:a16="http://schemas.microsoft.com/office/drawing/2014/main" id="{3C587077-2973-C04C-8682-F884F15C01FE}"/>
              </a:ext>
            </a:extLst>
          </p:cNvPr>
          <p:cNvSpPr txBox="1"/>
          <p:nvPr/>
        </p:nvSpPr>
        <p:spPr>
          <a:xfrm>
            <a:off x="293575" y="6371349"/>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8278345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3">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25">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6" name="Rectangle 27">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9">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8ECBE02E-045E-AC45-91E5-1828C45CE0EB}"/>
              </a:ext>
            </a:extLst>
          </p:cNvPr>
          <p:cNvSpPr>
            <a:spLocks noGrp="1"/>
          </p:cNvSpPr>
          <p:nvPr>
            <p:ph type="title"/>
          </p:nvPr>
        </p:nvSpPr>
        <p:spPr>
          <a:xfrm>
            <a:off x="205273" y="1081573"/>
            <a:ext cx="4123264" cy="1351446"/>
          </a:xfrm>
        </p:spPr>
        <p:txBody>
          <a:bodyPr vert="horz" lIns="91440" tIns="45720" rIns="91440" bIns="45720" rtlCol="0" anchor="b">
            <a:normAutofit/>
          </a:bodyPr>
          <a:lstStyle/>
          <a:p>
            <a:pPr algn="ctr"/>
            <a:r>
              <a:rPr lang="en-US" sz="2800" spc="-100" dirty="0"/>
              <a:t>Gert Biesta:</a:t>
            </a:r>
            <a:br>
              <a:rPr lang="en-US" sz="2800" spc="-100" dirty="0"/>
            </a:br>
            <a:r>
              <a:rPr lang="en-US" sz="2800" spc="-100" dirty="0"/>
              <a:t>Education Model for Healthy Democratic Society</a:t>
            </a:r>
          </a:p>
        </p:txBody>
      </p:sp>
      <p:pic>
        <p:nvPicPr>
          <p:cNvPr id="10" name="Picture 9" descr="A picture containing drawing&#10;&#10;Description automatically generated">
            <a:extLst>
              <a:ext uri="{FF2B5EF4-FFF2-40B4-BE49-F238E27FC236}">
                <a16:creationId xmlns:a16="http://schemas.microsoft.com/office/drawing/2014/main" id="{F3175524-CBD6-C141-A13B-B89E6A31BED0}"/>
              </a:ext>
            </a:extLst>
          </p:cNvPr>
          <p:cNvPicPr>
            <a:picLocks noChangeAspect="1"/>
          </p:cNvPicPr>
          <p:nvPr/>
        </p:nvPicPr>
        <p:blipFill rotWithShape="1">
          <a:blip r:embed="rId3"/>
          <a:srcRect t="700" r="4097" b="696"/>
          <a:stretch/>
        </p:blipFill>
        <p:spPr>
          <a:xfrm>
            <a:off x="5251104" y="759599"/>
            <a:ext cx="6106342" cy="5330650"/>
          </a:xfrm>
          <a:prstGeom prst="rect">
            <a:avLst/>
          </a:prstGeom>
          <a:solidFill>
            <a:schemeClr val="bg1">
              <a:lumMod val="65000"/>
            </a:schemeClr>
          </a:solidFill>
        </p:spPr>
      </p:pic>
      <p:sp>
        <p:nvSpPr>
          <p:cNvPr id="38" name="Rectangle 31">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screenshot of a cell phone&#10;&#10;Description automatically generated">
            <a:extLst>
              <a:ext uri="{FF2B5EF4-FFF2-40B4-BE49-F238E27FC236}">
                <a16:creationId xmlns:a16="http://schemas.microsoft.com/office/drawing/2014/main" id="{A0A8975B-515B-1A4A-9439-44AD18971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105" y="2664309"/>
            <a:ext cx="2133600" cy="3200400"/>
          </a:xfrm>
          <a:prstGeom prst="rect">
            <a:avLst/>
          </a:prstGeom>
          <a:ln>
            <a:solidFill>
              <a:schemeClr val="bg1">
                <a:lumMod val="95000"/>
              </a:schemeClr>
            </a:solidFill>
          </a:ln>
        </p:spPr>
      </p:pic>
      <p:sp>
        <p:nvSpPr>
          <p:cNvPr id="11" name="TextBox 10">
            <a:extLst>
              <a:ext uri="{FF2B5EF4-FFF2-40B4-BE49-F238E27FC236}">
                <a16:creationId xmlns:a16="http://schemas.microsoft.com/office/drawing/2014/main" id="{963EEB63-1A0F-5342-9965-FE4464B3FD08}"/>
              </a:ext>
            </a:extLst>
          </p:cNvPr>
          <p:cNvSpPr txBox="1"/>
          <p:nvPr/>
        </p:nvSpPr>
        <p:spPr>
          <a:xfrm>
            <a:off x="293574" y="6409478"/>
            <a:ext cx="11604849" cy="369332"/>
          </a:xfrm>
          <a:prstGeom prst="rect">
            <a:avLst/>
          </a:prstGeom>
          <a:noFill/>
        </p:spPr>
        <p:txBody>
          <a:bodyPr wrap="square" rtlCol="0">
            <a:spAutoFit/>
          </a:bodyPr>
          <a:lstStyle/>
          <a:p>
            <a:r>
              <a:rPr lang="en-US" dirty="0"/>
              <a:t>@</a:t>
            </a:r>
            <a:r>
              <a:rPr lang="en-US" dirty="0" err="1"/>
              <a:t>msoskil</a:t>
            </a:r>
            <a:r>
              <a:rPr lang="en-US" dirty="0"/>
              <a:t>																			#</a:t>
            </a:r>
            <a:r>
              <a:rPr lang="en-US" dirty="0" err="1"/>
              <a:t>FlipTheSystem</a:t>
            </a:r>
            <a:endParaRPr lang="en-US" dirty="0"/>
          </a:p>
        </p:txBody>
      </p:sp>
    </p:spTree>
    <p:extLst>
      <p:ext uri="{BB962C8B-B14F-4D97-AF65-F5344CB8AC3E}">
        <p14:creationId xmlns:p14="http://schemas.microsoft.com/office/powerpoint/2010/main" val="346644294"/>
      </p:ext>
    </p:extLst>
  </p:cSld>
  <p:clrMapOvr>
    <a:masterClrMapping/>
  </p:clrMapOvr>
</p:sld>
</file>

<file path=ppt/theme/theme1.xml><?xml version="1.0" encoding="utf-8"?>
<a:theme xmlns:a="http://schemas.openxmlformats.org/drawingml/2006/main" name="Frame">
  <a:themeElements>
    <a:clrScheme name="Custom 6">
      <a:dk1>
        <a:srgbClr val="000000"/>
      </a:dk1>
      <a:lt1>
        <a:srgbClr val="FFFFFF"/>
      </a:lt1>
      <a:dk2>
        <a:srgbClr val="323232"/>
      </a:dk2>
      <a:lt2>
        <a:srgbClr val="E5C243"/>
      </a:lt2>
      <a:accent1>
        <a:srgbClr val="91121B"/>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1697</Words>
  <Application>Microsoft Macintosh PowerPoint</Application>
  <PresentationFormat>Widescreen</PresentationFormat>
  <Paragraphs>151</Paragraphs>
  <Slides>47</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Calibri</vt:lpstr>
      <vt:lpstr>Corbel</vt:lpstr>
      <vt:lpstr>Wingdings 2</vt:lpstr>
      <vt:lpstr>Frame</vt:lpstr>
      <vt:lpstr>Why Teachers Are More Important than Ever</vt:lpstr>
      <vt:lpstr>What is the purpose of public education?</vt:lpstr>
      <vt:lpstr>PowerPoint Presentation</vt:lpstr>
      <vt:lpstr>PowerPoint Presentation</vt:lpstr>
      <vt:lpstr>Project LINC:  How I found my Why</vt:lpstr>
      <vt:lpstr>PowerPoint Presentation</vt:lpstr>
      <vt:lpstr>PowerPoint Presentation</vt:lpstr>
      <vt:lpstr>Is public education  supporting democracy?   Is democracy supporting public education?</vt:lpstr>
      <vt:lpstr>Gert Biesta: Education Model for Healthy Democratic Society</vt:lpstr>
      <vt:lpstr>Kasserian Ingera?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Poverty vs. Inequality </vt:lpstr>
      <vt:lpstr>PowerPoint Presentation</vt:lpstr>
      <vt:lpstr>PowerPoint Presentation</vt:lpstr>
      <vt:lpstr>PowerPoint Presentation</vt:lpstr>
      <vt:lpstr>What character trait correlates most with success?</vt:lpstr>
      <vt:lpstr>Personalized Learning:   Two Models</vt:lpstr>
      <vt:lpstr>PowerPoint Presentation</vt:lpstr>
      <vt:lpstr>PowerPoint Presentation</vt:lpstr>
      <vt:lpstr>PowerPoint Presentation</vt:lpstr>
      <vt:lpstr>My Students’ Global Connections 2014-21:  100 Countries+  </vt:lpstr>
      <vt:lpstr>PowerPoint Presentation</vt:lpstr>
      <vt:lpstr>PowerPoint Presentation</vt:lpstr>
      <vt:lpstr>Empatico.org</vt:lpstr>
      <vt:lpstr>Virtual Field Trips</vt:lpstr>
      <vt:lpstr>Virtual Connections and Mystery Games</vt:lpstr>
      <vt:lpstr>Mrs. Smoke’s Google Trick for Connecting with Experts  @mrs_Smoke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HIP Academy – Bungoma County Bridge Project</vt:lpstr>
      <vt:lpstr>The Magic Words  “We should do something about that.”</vt:lpstr>
      <vt:lpstr>PowerPoint Presentation</vt:lpstr>
      <vt:lpstr>Every problem in the world has a solution locked inside our students’ passions.   Our job is to give them the keys.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Teachers Are More Important than Ever</dc:title>
  <dc:creator>Soskil, Michael</dc:creator>
  <cp:lastModifiedBy>Soskil, Michael</cp:lastModifiedBy>
  <cp:revision>5</cp:revision>
  <dcterms:created xsi:type="dcterms:W3CDTF">2021-02-17T11:19:07Z</dcterms:created>
  <dcterms:modified xsi:type="dcterms:W3CDTF">2021-02-17T13:23:18Z</dcterms:modified>
</cp:coreProperties>
</file>